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57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82548-2A02-4F40-A4BD-48B8476113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2AA33F-C22A-4C60-B1D9-A06BA922D712}">
      <dgm:prSet custT="1"/>
      <dgm:spPr/>
      <dgm:t>
        <a:bodyPr/>
        <a:lstStyle/>
        <a:p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We had to use both data collection methods in order to get complete  information about the launches for a more detailed analysis.</a:t>
          </a:r>
        </a:p>
      </dgm:t>
    </dgm:pt>
    <dgm:pt modelId="{A1498985-5D45-4ABB-B613-4AD99AFE219D}" type="parTrans" cxnId="{E01A4549-246F-4F78-A69E-0B78CF6F4F37}">
      <dgm:prSet/>
      <dgm:spPr/>
      <dgm:t>
        <a:bodyPr/>
        <a:lstStyle/>
        <a:p>
          <a:endParaRPr lang="en-US"/>
        </a:p>
      </dgm:t>
    </dgm:pt>
    <dgm:pt modelId="{31622378-63D9-4DAE-8824-95C375A42FE9}" type="sibTrans" cxnId="{E01A4549-246F-4F78-A69E-0B78CF6F4F37}">
      <dgm:prSet/>
      <dgm:spPr/>
      <dgm:t>
        <a:bodyPr/>
        <a:lstStyle/>
        <a:p>
          <a:endParaRPr lang="en-US"/>
        </a:p>
      </dgm:t>
    </dgm:pt>
    <dgm:pt modelId="{3B957C5C-B23B-4135-A758-B7655DDE470F}">
      <dgm:prSet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Columns are obtained by using SpaceX REST API:</a:t>
          </a:r>
        </a:p>
      </dgm:t>
    </dgm:pt>
    <dgm:pt modelId="{D20F6F6E-BBB6-4360-8E50-295E4C07E636}" type="parTrans" cxnId="{D58200EA-0231-459D-B472-E4587C777329}">
      <dgm:prSet/>
      <dgm:spPr/>
      <dgm:t>
        <a:bodyPr/>
        <a:lstStyle/>
        <a:p>
          <a:endParaRPr lang="en-US"/>
        </a:p>
      </dgm:t>
    </dgm:pt>
    <dgm:pt modelId="{F10581C8-FA37-4B1C-9A8A-6DEAF62B8A21}" type="sibTrans" cxnId="{D58200EA-0231-459D-B472-E4587C777329}">
      <dgm:prSet/>
      <dgm:spPr/>
      <dgm:t>
        <a:bodyPr/>
        <a:lstStyle/>
        <a:p>
          <a:endParaRPr lang="en-US"/>
        </a:p>
      </dgm:t>
    </dgm:pt>
    <dgm:pt modelId="{96547135-26EE-4B4E-B58C-EBFC6DAAA4CA}">
      <dgm:prSet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Columns are obtained by using Wikipedia Web Scraping:</a:t>
          </a:r>
        </a:p>
      </dgm:t>
    </dgm:pt>
    <dgm:pt modelId="{1676B9C6-300E-4F0F-94E6-CDE46409E8DC}" type="parTrans" cxnId="{B08D0333-4756-4A69-AAFD-1542E2816999}">
      <dgm:prSet/>
      <dgm:spPr/>
      <dgm:t>
        <a:bodyPr/>
        <a:lstStyle/>
        <a:p>
          <a:endParaRPr lang="en-US"/>
        </a:p>
      </dgm:t>
    </dgm:pt>
    <dgm:pt modelId="{E120B046-11EB-4105-B5D2-A454A01C54AB}" type="sibTrans" cxnId="{B08D0333-4756-4A69-AAFD-1542E2816999}">
      <dgm:prSet/>
      <dgm:spPr/>
      <dgm:t>
        <a:bodyPr/>
        <a:lstStyle/>
        <a:p>
          <a:endParaRPr lang="en-US"/>
        </a:p>
      </dgm:t>
    </dgm:pt>
    <dgm:pt modelId="{3DC73E0B-1311-49DD-957E-6A21728003F4}">
      <dgm:prSet custT="1"/>
      <dgm:spPr/>
      <dgm:t>
        <a:bodyPr/>
        <a:lstStyle/>
        <a:p>
          <a:pPr>
            <a:buNone/>
          </a:pP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	Flight No., Launch site, Payload,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PayloadMass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Orbit, Customer, Launch  outcome, Version Booster, Booster landing, Date, Time</a:t>
          </a:r>
        </a:p>
      </dgm:t>
    </dgm:pt>
    <dgm:pt modelId="{52F5595C-F502-47FC-996E-960BA23EA668}" type="parTrans" cxnId="{F136555F-E606-435E-8A3C-BDEFCC2D456F}">
      <dgm:prSet/>
      <dgm:spPr/>
      <dgm:t>
        <a:bodyPr/>
        <a:lstStyle/>
        <a:p>
          <a:endParaRPr lang="en-US"/>
        </a:p>
      </dgm:t>
    </dgm:pt>
    <dgm:pt modelId="{38FBE2FA-CC36-4E0A-AAFA-3C6DE2EB34CC}" type="sibTrans" cxnId="{F136555F-E606-435E-8A3C-BDEFCC2D456F}">
      <dgm:prSet/>
      <dgm:spPr/>
      <dgm:t>
        <a:bodyPr/>
        <a:lstStyle/>
        <a:p>
          <a:endParaRPr lang="en-US"/>
        </a:p>
      </dgm:t>
    </dgm:pt>
    <dgm:pt modelId="{2FC68841-50B4-4F8E-B0FA-973AB094BF2F}">
      <dgm:prSet custT="1"/>
      <dgm:spPr/>
      <dgm:t>
        <a:bodyPr/>
        <a:lstStyle/>
        <a:p>
          <a:pPr>
            <a:buNone/>
          </a:pP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FlightNumber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Date,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BoosterVersion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PayloadMass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Orbit,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LaunchSite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 Outcome, Flights,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GridFins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Reused, Legs,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LandingPad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Block,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ReusedCount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,  Serial, Longitude, Latitude</a:t>
          </a:r>
        </a:p>
      </dgm:t>
    </dgm:pt>
    <dgm:pt modelId="{417EE3B3-9451-4887-89C3-2E87FC2C118F}" type="parTrans" cxnId="{E70B1C82-C48A-4E47-9645-0EB3F1E96CA3}">
      <dgm:prSet/>
      <dgm:spPr/>
      <dgm:t>
        <a:bodyPr/>
        <a:lstStyle/>
        <a:p>
          <a:endParaRPr lang="en-US"/>
        </a:p>
      </dgm:t>
    </dgm:pt>
    <dgm:pt modelId="{A50BEA60-A284-4D73-906D-17508DE4ECD6}" type="sibTrans" cxnId="{E70B1C82-C48A-4E47-9645-0EB3F1E96CA3}">
      <dgm:prSet/>
      <dgm:spPr/>
      <dgm:t>
        <a:bodyPr/>
        <a:lstStyle/>
        <a:p>
          <a:endParaRPr lang="en-US"/>
        </a:p>
      </dgm:t>
    </dgm:pt>
    <dgm:pt modelId="{AAF398B8-0265-4212-B0E8-EC8EA262DF39}">
      <dgm:prSet custT="1"/>
      <dgm:spPr/>
      <dgm:t>
        <a:bodyPr/>
        <a:lstStyle/>
        <a:p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D95320-C573-4AA3-B400-DAF100408F0F}" type="parTrans" cxnId="{F35B0159-67AB-495B-8551-DD1CADC1D068}">
      <dgm:prSet/>
      <dgm:spPr/>
      <dgm:t>
        <a:bodyPr/>
        <a:lstStyle/>
        <a:p>
          <a:endParaRPr lang="en-US"/>
        </a:p>
      </dgm:t>
    </dgm:pt>
    <dgm:pt modelId="{AA88767D-C59F-4BCD-971F-67AF7A91E25E}" type="sibTrans" cxnId="{F35B0159-67AB-495B-8551-DD1CADC1D068}">
      <dgm:prSet/>
      <dgm:spPr/>
      <dgm:t>
        <a:bodyPr/>
        <a:lstStyle/>
        <a:p>
          <a:endParaRPr lang="en-US"/>
        </a:p>
      </dgm:t>
    </dgm:pt>
    <dgm:pt modelId="{B8630445-20CB-47E4-B4E5-79712D9F1E58}" type="pres">
      <dgm:prSet presAssocID="{AC182548-2A02-4F40-A4BD-48B8476113E3}" presName="linear" presStyleCnt="0">
        <dgm:presLayoutVars>
          <dgm:animLvl val="lvl"/>
          <dgm:resizeHandles val="exact"/>
        </dgm:presLayoutVars>
      </dgm:prSet>
      <dgm:spPr/>
    </dgm:pt>
    <dgm:pt modelId="{74471172-75A7-4E9B-B7B4-C55B9EC83D5A}" type="pres">
      <dgm:prSet presAssocID="{652AA33F-C22A-4C60-B1D9-A06BA922D7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998F03E-9FD8-4BAD-A1A0-3A91A7BE0D92}" type="pres">
      <dgm:prSet presAssocID="{652AA33F-C22A-4C60-B1D9-A06BA922D7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CF07702-253A-4629-8090-07ECD16966C0}" type="presOf" srcId="{AC182548-2A02-4F40-A4BD-48B8476113E3}" destId="{B8630445-20CB-47E4-B4E5-79712D9F1E58}" srcOrd="0" destOrd="0" presId="urn:microsoft.com/office/officeart/2005/8/layout/vList2"/>
    <dgm:cxn modelId="{9FEEE41A-2A87-441D-A3D3-66EF4AD1F552}" type="presOf" srcId="{96547135-26EE-4B4E-B58C-EBFC6DAAA4CA}" destId="{C998F03E-9FD8-4BAD-A1A0-3A91A7BE0D92}" srcOrd="0" destOrd="3" presId="urn:microsoft.com/office/officeart/2005/8/layout/vList2"/>
    <dgm:cxn modelId="{B08D0333-4756-4A69-AAFD-1542E2816999}" srcId="{652AA33F-C22A-4C60-B1D9-A06BA922D712}" destId="{96547135-26EE-4B4E-B58C-EBFC6DAAA4CA}" srcOrd="2" destOrd="0" parTransId="{1676B9C6-300E-4F0F-94E6-CDE46409E8DC}" sibTransId="{E120B046-11EB-4105-B5D2-A454A01C54AB}"/>
    <dgm:cxn modelId="{33CE8A5E-17F7-4D6C-AE41-51E3C4004BEA}" type="presOf" srcId="{3B957C5C-B23B-4135-A758-B7655DDE470F}" destId="{C998F03E-9FD8-4BAD-A1A0-3A91A7BE0D92}" srcOrd="0" destOrd="0" presId="urn:microsoft.com/office/officeart/2005/8/layout/vList2"/>
    <dgm:cxn modelId="{F136555F-E606-435E-8A3C-BDEFCC2D456F}" srcId="{96547135-26EE-4B4E-B58C-EBFC6DAAA4CA}" destId="{3DC73E0B-1311-49DD-957E-6A21728003F4}" srcOrd="0" destOrd="0" parTransId="{52F5595C-F502-47FC-996E-960BA23EA668}" sibTransId="{38FBE2FA-CC36-4E0A-AAFA-3C6DE2EB34CC}"/>
    <dgm:cxn modelId="{64675345-3106-40BB-BB38-276DE06E0CEC}" type="presOf" srcId="{652AA33F-C22A-4C60-B1D9-A06BA922D712}" destId="{74471172-75A7-4E9B-B7B4-C55B9EC83D5A}" srcOrd="0" destOrd="0" presId="urn:microsoft.com/office/officeart/2005/8/layout/vList2"/>
    <dgm:cxn modelId="{E01A4549-246F-4F78-A69E-0B78CF6F4F37}" srcId="{AC182548-2A02-4F40-A4BD-48B8476113E3}" destId="{652AA33F-C22A-4C60-B1D9-A06BA922D712}" srcOrd="0" destOrd="0" parTransId="{A1498985-5D45-4ABB-B613-4AD99AFE219D}" sibTransId="{31622378-63D9-4DAE-8824-95C375A42FE9}"/>
    <dgm:cxn modelId="{4BB7426C-D374-4953-BA2D-A58FDFB9CEDA}" type="presOf" srcId="{2FC68841-50B4-4F8E-B0FA-973AB094BF2F}" destId="{C998F03E-9FD8-4BAD-A1A0-3A91A7BE0D92}" srcOrd="0" destOrd="1" presId="urn:microsoft.com/office/officeart/2005/8/layout/vList2"/>
    <dgm:cxn modelId="{F35B0159-67AB-495B-8551-DD1CADC1D068}" srcId="{652AA33F-C22A-4C60-B1D9-A06BA922D712}" destId="{AAF398B8-0265-4212-B0E8-EC8EA262DF39}" srcOrd="1" destOrd="0" parTransId="{ABD95320-C573-4AA3-B400-DAF100408F0F}" sibTransId="{AA88767D-C59F-4BCD-971F-67AF7A91E25E}"/>
    <dgm:cxn modelId="{E70B1C82-C48A-4E47-9645-0EB3F1E96CA3}" srcId="{3B957C5C-B23B-4135-A758-B7655DDE470F}" destId="{2FC68841-50B4-4F8E-B0FA-973AB094BF2F}" srcOrd="0" destOrd="0" parTransId="{417EE3B3-9451-4887-89C3-2E87FC2C118F}" sibTransId="{A50BEA60-A284-4D73-906D-17508DE4ECD6}"/>
    <dgm:cxn modelId="{9BF36ACB-30FF-423D-8784-6EE39404DB94}" type="presOf" srcId="{AAF398B8-0265-4212-B0E8-EC8EA262DF39}" destId="{C998F03E-9FD8-4BAD-A1A0-3A91A7BE0D92}" srcOrd="0" destOrd="2" presId="urn:microsoft.com/office/officeart/2005/8/layout/vList2"/>
    <dgm:cxn modelId="{E610BCE7-D976-4B41-9FF0-1D6B351CAC37}" type="presOf" srcId="{3DC73E0B-1311-49DD-957E-6A21728003F4}" destId="{C998F03E-9FD8-4BAD-A1A0-3A91A7BE0D92}" srcOrd="0" destOrd="4" presId="urn:microsoft.com/office/officeart/2005/8/layout/vList2"/>
    <dgm:cxn modelId="{D58200EA-0231-459D-B472-E4587C777329}" srcId="{652AA33F-C22A-4C60-B1D9-A06BA922D712}" destId="{3B957C5C-B23B-4135-A758-B7655DDE470F}" srcOrd="0" destOrd="0" parTransId="{D20F6F6E-BBB6-4360-8E50-295E4C07E636}" sibTransId="{F10581C8-FA37-4B1C-9A8A-6DEAF62B8A21}"/>
    <dgm:cxn modelId="{351EC5A0-3B36-4833-878E-18778069D773}" type="presParOf" srcId="{B8630445-20CB-47E4-B4E5-79712D9F1E58}" destId="{74471172-75A7-4E9B-B7B4-C55B9EC83D5A}" srcOrd="0" destOrd="0" presId="urn:microsoft.com/office/officeart/2005/8/layout/vList2"/>
    <dgm:cxn modelId="{FB2BB863-A2DB-49BE-963F-B0291DF5A90B}" type="presParOf" srcId="{B8630445-20CB-47E4-B4E5-79712D9F1E58}" destId="{C998F03E-9FD8-4BAD-A1A0-3A91A7BE0D9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1172-75A7-4E9B-B7B4-C55B9EC83D5A}">
      <dsp:nvSpPr>
        <dsp:cNvPr id="0" name=""/>
        <dsp:cNvSpPr/>
      </dsp:nvSpPr>
      <dsp:spPr>
        <a:xfrm>
          <a:off x="0" y="385320"/>
          <a:ext cx="17100550" cy="25096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had to use both data collection methods in order to get complete  information about the launches for a more detailed analysis.</a:t>
          </a:r>
        </a:p>
      </dsp:txBody>
      <dsp:txXfrm>
        <a:off x="122511" y="507831"/>
        <a:ext cx="16855528" cy="2264628"/>
      </dsp:txXfrm>
    </dsp:sp>
    <dsp:sp modelId="{C998F03E-9FD8-4BAD-A1A0-3A91A7BE0D92}">
      <dsp:nvSpPr>
        <dsp:cNvPr id="0" name=""/>
        <dsp:cNvSpPr/>
      </dsp:nvSpPr>
      <dsp:spPr>
        <a:xfrm>
          <a:off x="0" y="2894970"/>
          <a:ext cx="17100550" cy="343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2942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Columns are obtained by using SpaceX REST API: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FlightNumber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Date,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BoosterVersion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PayloadMass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Orbit,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LaunchSite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 Outcome, Flights,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GridFins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Reused, Legs,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LandingPad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Block,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ReusedCount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 Serial, Longitude, Latitude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Columns are obtained by using Wikipedia Web Scraping:</a:t>
          </a: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	Flight No., Launch site, Payload,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PayloadMass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Orbit, Customer, Launch  outcome, Version Booster, Booster landing, Date, Time</a:t>
          </a:r>
        </a:p>
      </dsp:txBody>
      <dsp:txXfrm>
        <a:off x="0" y="2894970"/>
        <a:ext cx="17100550" cy="3431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2E5E-8B8F-6F85-83BB-99046AA19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E742F-8D75-E001-5FD2-F1B69C61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CF74-0C90-A668-F139-6D6A9669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D430F-FACD-E6CA-7B12-59C3F8A8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DC39D-9F13-FCEE-1486-BE200186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E71D-A291-C1ED-9619-D17755D5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D5C25-9753-86DD-BE36-F642B141C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0BB8-B363-8932-6283-FDCB6D35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8D5C-F9BC-DB1C-187E-3A7C7EC7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4B5A-002F-92D8-A119-DBE5002A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6EE41-3525-04B2-340D-A6A270C05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9FC4-01A6-288F-3CA5-DEBAF8DC7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59758-C499-ACFA-24C7-D98FB8FC3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43359-A048-133F-1615-DC012EF0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7641C-19AF-FA0E-19AB-560F84EC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3FF0-6071-506F-DF85-71EF54D2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F73FF-D43B-5DEE-803A-DF7FB908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254CC-E947-4235-AFE9-CE82BED7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83D40-357F-F49B-98FE-F5E9EEDE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77EA1-707B-6274-8B69-C91FF34E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2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7394-E963-D7E5-3FEE-D4D0637F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59D70-EEC6-51DF-168F-75893AFC3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E37DE-D9B3-563B-D050-A2C34CB2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0034D-8CD9-4BC6-280E-BA1F7FFC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56C33-8432-9A21-1BCB-8438097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1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6DAD-58D3-8DE0-D44F-17A08A9A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2C9B-8070-27AF-E8B7-86CD8EDB7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CFF1D-A797-0825-B289-33F1F4F2A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11E02-C3AE-B221-F1B2-78E65649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949EB-5544-E65F-ED06-E85AE401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C5B13-C0AE-D4C8-AD85-392978F6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4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FB78-FE14-F6DE-F95B-43769523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AE73D-C75E-DC9E-3272-3708E0660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AFF65-E0C7-92FE-DDE4-BF6C43C1E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707BA-EBC6-B692-E699-B39E3F675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2E721-B988-B36C-D388-64B5111D8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CF530-A73C-C2D6-2ECF-A699F136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22BD6-359E-E875-D425-FF1813E6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CF8CBA-34BB-3021-392E-799A9A1F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85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822C-608A-EE59-AFD5-1BDBFD94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6F9F1-447D-E618-C389-55157710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6BF79-3AB4-9675-2F9C-A54E5C7F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2EB69-B916-F00E-A1AE-595F8084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2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B0AC4-6C34-8418-A7E0-462AB5A5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D303D-53F9-304F-225B-316BAC55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86431-D80B-F302-5D8C-99BABBBF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1EB9-47AC-D674-1839-BBA389A0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D5AD-9E09-0086-3710-CAC9B221C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FD7F9-FF15-8369-E756-DEB329BB2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5A8E-D53B-9491-7559-F918CF767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761A4-DDE3-0B50-EFF4-C568A799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10BE-17AF-C2D3-B6A8-3CE95776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7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6737-EE8E-3763-9881-D887156A7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454255-371A-90E2-9261-2C184727F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D0DF1-02D2-723E-2391-70F3FC4CC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7DFE8-530D-0968-1ACB-B3597DB4E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CECBF-DD34-0FBC-620D-05C7A16C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21B5F-E673-49EE-7515-01926ECB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2C099-2208-C3CD-BABA-FA272062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CA04B-59A6-BE7A-2779-27496A316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3ED4-4CF7-95A6-36F7-6A7D840F9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9678-FB9D-A3A7-A683-A01D359C1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EA984-3B49-4749-0E7C-CCEA37D28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4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" y="0"/>
            <a:ext cx="20104097" cy="25988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272" y="-8756780"/>
            <a:ext cx="2605560" cy="20104103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7981" y="0"/>
            <a:ext cx="7096163" cy="259805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3800" y="475599"/>
            <a:ext cx="11824113" cy="161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24485" marR="5080" indent="-312420" defTabSz="914400"/>
            <a:r>
              <a:rPr lang="en-US" sz="6600" spc="130" dirty="0">
                <a:solidFill>
                  <a:srgbClr val="FFFFFF"/>
                </a:solidFill>
              </a:rPr>
              <a:t>Abdul Haseeb</a:t>
            </a: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9961" y="6111875"/>
            <a:ext cx="11764177" cy="10155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78529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latin typeface="Microsoft Sans Serif"/>
                <a:cs typeface="Microsoft Sans Serif"/>
              </a:rPr>
              <a:t>In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95" dirty="0">
                <a:latin typeface="Microsoft Sans Serif"/>
                <a:cs typeface="Microsoft Sans Serif"/>
              </a:rPr>
              <a:t>data </a:t>
            </a:r>
            <a:r>
              <a:rPr sz="2950" spc="60" dirty="0">
                <a:latin typeface="Microsoft Sans Serif"/>
                <a:cs typeface="Microsoft Sans Serif"/>
              </a:rPr>
              <a:t>set, </a:t>
            </a:r>
            <a:r>
              <a:rPr sz="2950" spc="105" dirty="0">
                <a:latin typeface="Microsoft Sans Serif"/>
                <a:cs typeface="Microsoft Sans Serif"/>
              </a:rPr>
              <a:t>there </a:t>
            </a:r>
            <a:r>
              <a:rPr sz="2950" spc="30" dirty="0">
                <a:latin typeface="Microsoft Sans Serif"/>
                <a:cs typeface="Microsoft Sans Serif"/>
              </a:rPr>
              <a:t>are </a:t>
            </a:r>
            <a:r>
              <a:rPr sz="2950" spc="35" dirty="0"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140" dirty="0">
                <a:latin typeface="Microsoft Sans Serif"/>
                <a:cs typeface="Microsoft Sans Serif"/>
              </a:rPr>
              <a:t> </a:t>
            </a:r>
            <a:r>
              <a:rPr sz="2950" spc="125" dirty="0"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latin typeface="Microsoft Sans Serif"/>
                <a:cs typeface="Microsoft Sans Serif"/>
              </a:rPr>
              <a:t>did </a:t>
            </a:r>
            <a:r>
              <a:rPr sz="2950" spc="170" dirty="0">
                <a:latin typeface="Microsoft Sans Serif"/>
                <a:cs typeface="Microsoft Sans Serif"/>
              </a:rPr>
              <a:t>not </a:t>
            </a:r>
            <a:r>
              <a:rPr sz="2950" spc="100" dirty="0">
                <a:latin typeface="Microsoft Sans Serif"/>
                <a:cs typeface="Microsoft Sans Serif"/>
              </a:rPr>
              <a:t>land </a:t>
            </a:r>
            <a:r>
              <a:rPr sz="2950" spc="65" dirty="0"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latin typeface="Microsoft Sans Serif"/>
                <a:cs typeface="Microsoft Sans Serif"/>
              </a:rPr>
              <a:t>a </a:t>
            </a:r>
            <a:r>
              <a:rPr sz="2950" spc="120" dirty="0"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latin typeface="Microsoft Sans Serif"/>
                <a:cs typeface="Microsoft Sans Serif"/>
              </a:rPr>
              <a:t>was </a:t>
            </a:r>
            <a:r>
              <a:rPr sz="2950" spc="40" dirty="0">
                <a:latin typeface="Microsoft Sans Serif"/>
                <a:cs typeface="Microsoft Sans Serif"/>
              </a:rPr>
              <a:t> </a:t>
            </a:r>
            <a:r>
              <a:rPr sz="2950" spc="155" dirty="0"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latin typeface="Microsoft Sans Serif"/>
                <a:cs typeface="Microsoft Sans Serif"/>
              </a:rPr>
              <a:t>but </a:t>
            </a:r>
            <a:r>
              <a:rPr sz="2950" spc="95" dirty="0"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latin typeface="Microsoft Sans Serif"/>
                <a:cs typeface="Microsoft Sans Serif"/>
              </a:rPr>
              <a:t>due </a:t>
            </a:r>
            <a:r>
              <a:rPr sz="2950" spc="190" dirty="0">
                <a:latin typeface="Microsoft Sans Serif"/>
                <a:cs typeface="Microsoft Sans Serif"/>
              </a:rPr>
              <a:t>to </a:t>
            </a:r>
            <a:r>
              <a:rPr sz="2950" spc="45" dirty="0">
                <a:latin typeface="Microsoft Sans Serif"/>
                <a:cs typeface="Microsoft Sans Serif"/>
              </a:rPr>
              <a:t>an </a:t>
            </a:r>
            <a:r>
              <a:rPr sz="2950" spc="125" dirty="0"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latin typeface="Microsoft Sans Serif"/>
                <a:cs typeface="Microsoft Sans Serif"/>
              </a:rPr>
              <a:t>for </a:t>
            </a:r>
            <a:r>
              <a:rPr sz="2950" spc="80" dirty="0"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latin typeface="Microsoft Sans Serif"/>
                <a:cs typeface="Microsoft Sans Serif"/>
              </a:rPr>
              <a:t>True </a:t>
            </a:r>
            <a:r>
              <a:rPr sz="2950" spc="15" dirty="0">
                <a:latin typeface="Microsoft Sans Serif"/>
                <a:cs typeface="Microsoft Sans Serif"/>
              </a:rPr>
              <a:t> </a:t>
            </a:r>
            <a:r>
              <a:rPr sz="2950" spc="95" dirty="0">
                <a:latin typeface="Microsoft Sans Serif"/>
                <a:cs typeface="Microsoft Sans Serif"/>
              </a:rPr>
              <a:t>Ocean </a:t>
            </a:r>
            <a:r>
              <a:rPr sz="2950" spc="65" dirty="0"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85" dirty="0"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latin typeface="Microsoft Sans Serif"/>
                <a:cs typeface="Microsoft Sans Serif"/>
              </a:rPr>
              <a:t>was </a:t>
            </a:r>
            <a:r>
              <a:rPr sz="2950" spc="85" dirty="0"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latin typeface="Microsoft Sans Serif"/>
                <a:cs typeface="Microsoft Sans Serif"/>
              </a:rPr>
              <a:t> </a:t>
            </a:r>
            <a:r>
              <a:rPr sz="2950" spc="190" dirty="0">
                <a:latin typeface="Microsoft Sans Serif"/>
                <a:cs typeface="Microsoft Sans Serif"/>
              </a:rPr>
              <a:t>to </a:t>
            </a:r>
            <a:r>
              <a:rPr sz="2950" spc="-40" dirty="0">
                <a:latin typeface="Microsoft Sans Serif"/>
                <a:cs typeface="Microsoft Sans Serif"/>
              </a:rPr>
              <a:t>a </a:t>
            </a:r>
            <a:r>
              <a:rPr sz="2950" spc="100" dirty="0">
                <a:latin typeface="Microsoft Sans Serif"/>
                <a:cs typeface="Microsoft Sans Serif"/>
              </a:rPr>
              <a:t>speci</a:t>
            </a:r>
            <a:r>
              <a:rPr sz="2950" spc="100" dirty="0">
                <a:latin typeface="Times New Roman"/>
                <a:cs typeface="Times New Roman"/>
              </a:rPr>
              <a:t>f</a:t>
            </a:r>
            <a:r>
              <a:rPr sz="2950" spc="100" dirty="0">
                <a:latin typeface="Microsoft Sans Serif"/>
                <a:cs typeface="Microsoft Sans Serif"/>
              </a:rPr>
              <a:t>ic </a:t>
            </a:r>
            <a:r>
              <a:rPr sz="2950" spc="120" dirty="0"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latin typeface="Microsoft Sans Serif"/>
                <a:cs typeface="Microsoft Sans Serif"/>
              </a:rPr>
              <a:t>of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100" dirty="0"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latin typeface="Microsoft Sans Serif"/>
                <a:cs typeface="Microsoft Sans Serif"/>
              </a:rPr>
              <a:t>False </a:t>
            </a:r>
            <a:r>
              <a:rPr sz="2950" spc="95" dirty="0">
                <a:latin typeface="Microsoft Sans Serif"/>
                <a:cs typeface="Microsoft Sans Serif"/>
              </a:rPr>
              <a:t>Ocean </a:t>
            </a:r>
            <a:r>
              <a:rPr sz="2950" spc="65" dirty="0">
                <a:latin typeface="Microsoft Sans Serif"/>
                <a:cs typeface="Microsoft Sans Serif"/>
              </a:rPr>
              <a:t>means </a:t>
            </a:r>
            <a:r>
              <a:rPr sz="2950" spc="70" dirty="0">
                <a:latin typeface="Microsoft Sans Serif"/>
                <a:cs typeface="Microsoft Sans Serif"/>
              </a:rPr>
              <a:t> </a:t>
            </a:r>
            <a:r>
              <a:rPr sz="2950" spc="135" dirty="0">
                <a:latin typeface="Microsoft Sans Serif"/>
                <a:cs typeface="Microsoft Sans Serif"/>
              </a:rPr>
              <a:t>the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85" dirty="0">
                <a:latin typeface="Microsoft Sans Serif"/>
                <a:cs typeface="Microsoft Sans Serif"/>
              </a:rPr>
              <a:t>mission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65" dirty="0">
                <a:latin typeface="Microsoft Sans Serif"/>
                <a:cs typeface="Microsoft Sans Serif"/>
              </a:rPr>
              <a:t>outcome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was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90" dirty="0"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110" dirty="0">
                <a:latin typeface="Microsoft Sans Serif"/>
                <a:cs typeface="Microsoft Sans Serif"/>
              </a:rPr>
              <a:t>landed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90" dirty="0">
                <a:latin typeface="Microsoft Sans Serif"/>
                <a:cs typeface="Microsoft Sans Serif"/>
              </a:rPr>
              <a:t>to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-40" dirty="0">
                <a:latin typeface="Microsoft Sans Serif"/>
                <a:cs typeface="Microsoft Sans Serif"/>
              </a:rPr>
              <a:t>a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00" dirty="0">
                <a:latin typeface="Microsoft Sans Serif"/>
                <a:cs typeface="Microsoft Sans Serif"/>
              </a:rPr>
              <a:t>speci</a:t>
            </a:r>
            <a:r>
              <a:rPr sz="2950" spc="100" dirty="0">
                <a:latin typeface="Times New Roman"/>
                <a:cs typeface="Times New Roman"/>
              </a:rPr>
              <a:t>f</a:t>
            </a:r>
            <a:r>
              <a:rPr sz="2950" spc="100" dirty="0">
                <a:latin typeface="Microsoft Sans Serif"/>
                <a:cs typeface="Microsoft Sans Serif"/>
              </a:rPr>
              <a:t>ic </a:t>
            </a:r>
            <a:r>
              <a:rPr sz="2950" spc="-770" dirty="0">
                <a:latin typeface="Microsoft Sans Serif"/>
                <a:cs typeface="Microsoft Sans Serif"/>
              </a:rPr>
              <a:t> </a:t>
            </a:r>
            <a:r>
              <a:rPr sz="2950" spc="120" dirty="0"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latin typeface="Microsoft Sans Serif"/>
                <a:cs typeface="Microsoft Sans Serif"/>
              </a:rPr>
              <a:t>of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85" dirty="0"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latin typeface="Microsoft Sans Serif"/>
                <a:cs typeface="Microsoft Sans Serif"/>
              </a:rPr>
              <a:t>RTLS </a:t>
            </a:r>
            <a:r>
              <a:rPr sz="2950" spc="65" dirty="0"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85" dirty="0"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was </a:t>
            </a:r>
            <a:r>
              <a:rPr sz="2950" spc="85" dirty="0"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latin typeface="Microsoft Sans Serif"/>
                <a:cs typeface="Microsoft Sans Serif"/>
              </a:rPr>
              <a:t>to </a:t>
            </a:r>
            <a:r>
              <a:rPr sz="2950" spc="-40" dirty="0">
                <a:latin typeface="Microsoft Sans Serif"/>
                <a:cs typeface="Microsoft Sans Serif"/>
              </a:rPr>
              <a:t>a </a:t>
            </a:r>
            <a:r>
              <a:rPr sz="2950" spc="155" dirty="0"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latin typeface="Microsoft Sans Serif"/>
                <a:cs typeface="Microsoft Sans Serif"/>
              </a:rPr>
              <a:t>pad </a:t>
            </a:r>
            <a:r>
              <a:rPr sz="2950" spc="-40" dirty="0"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latin typeface="Microsoft Sans Serif"/>
                <a:cs typeface="Microsoft Sans Serif"/>
              </a:rPr>
              <a:t>RTLS </a:t>
            </a:r>
            <a:r>
              <a:rPr sz="2950" spc="65" dirty="0">
                <a:latin typeface="Microsoft Sans Serif"/>
                <a:cs typeface="Microsoft Sans Serif"/>
              </a:rPr>
              <a:t>means </a:t>
            </a:r>
            <a:r>
              <a:rPr sz="2950" spc="70" dirty="0">
                <a:latin typeface="Microsoft Sans Serif"/>
                <a:cs typeface="Microsoft Sans Serif"/>
              </a:rPr>
              <a:t>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85" dirty="0"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latin typeface="Microsoft Sans Serif"/>
                <a:cs typeface="Microsoft Sans Serif"/>
              </a:rPr>
              <a:t>was </a:t>
            </a:r>
            <a:r>
              <a:rPr sz="2950" spc="90" dirty="0"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latin typeface="Microsoft Sans Serif"/>
                <a:cs typeface="Microsoft Sans Serif"/>
              </a:rPr>
              <a:t>to </a:t>
            </a:r>
            <a:r>
              <a:rPr sz="2950" spc="-40" dirty="0">
                <a:latin typeface="Microsoft Sans Serif"/>
                <a:cs typeface="Microsoft Sans Serif"/>
              </a:rPr>
              <a:t>a </a:t>
            </a:r>
            <a:r>
              <a:rPr sz="2950" spc="155" dirty="0"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latin typeface="Microsoft Sans Serif"/>
                <a:cs typeface="Microsoft Sans Serif"/>
              </a:rPr>
              <a:t> </a:t>
            </a:r>
            <a:r>
              <a:rPr sz="2950" spc="10" dirty="0">
                <a:latin typeface="Microsoft Sans Serif"/>
                <a:cs typeface="Microsoft Sans Serif"/>
              </a:rPr>
              <a:t>pad.True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-80" dirty="0">
                <a:latin typeface="Microsoft Sans Serif"/>
                <a:cs typeface="Microsoft Sans Serif"/>
              </a:rPr>
              <a:t>ASDS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65" dirty="0">
                <a:latin typeface="Microsoft Sans Serif"/>
                <a:cs typeface="Microsoft Sans Serif"/>
              </a:rPr>
              <a:t>means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35" dirty="0">
                <a:latin typeface="Microsoft Sans Serif"/>
                <a:cs typeface="Microsoft Sans Serif"/>
              </a:rPr>
              <a:t>the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85" dirty="0">
                <a:latin typeface="Microsoft Sans Serif"/>
                <a:cs typeface="Microsoft Sans Serif"/>
              </a:rPr>
              <a:t>mission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65" dirty="0">
                <a:latin typeface="Microsoft Sans Serif"/>
                <a:cs typeface="Microsoft Sans Serif"/>
              </a:rPr>
              <a:t>outcome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was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85" dirty="0"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latin typeface="Microsoft Sans Serif"/>
                <a:cs typeface="Microsoft Sans Serif"/>
              </a:rPr>
              <a:t> </a:t>
            </a:r>
            <a:r>
              <a:rPr sz="2950" spc="110" dirty="0"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latin typeface="Microsoft Sans Serif"/>
                <a:cs typeface="Microsoft Sans Serif"/>
              </a:rPr>
              <a:t>on </a:t>
            </a:r>
            <a:r>
              <a:rPr sz="2950" spc="-40" dirty="0">
                <a:latin typeface="Microsoft Sans Serif"/>
                <a:cs typeface="Microsoft Sans Serif"/>
              </a:rPr>
              <a:t>a </a:t>
            </a:r>
            <a:r>
              <a:rPr sz="2950" spc="125" dirty="0">
                <a:latin typeface="Microsoft Sans Serif"/>
                <a:cs typeface="Microsoft Sans Serif"/>
              </a:rPr>
              <a:t>drone </a:t>
            </a:r>
            <a:r>
              <a:rPr sz="2950" spc="95" dirty="0">
                <a:latin typeface="Microsoft Sans Serif"/>
                <a:cs typeface="Microsoft Sans Serif"/>
              </a:rPr>
              <a:t>ship </a:t>
            </a:r>
            <a:r>
              <a:rPr sz="2950" spc="-40" dirty="0"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latin typeface="Microsoft Sans Serif"/>
                <a:cs typeface="Microsoft Sans Serif"/>
              </a:rPr>
              <a:t>ASDS </a:t>
            </a:r>
            <a:r>
              <a:rPr sz="2950" spc="65" dirty="0"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latin typeface="Microsoft Sans Serif"/>
                <a:cs typeface="Microsoft Sans Serif"/>
              </a:rPr>
              <a:t>the </a:t>
            </a:r>
            <a:r>
              <a:rPr sz="2950" spc="85" dirty="0"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latin typeface="Microsoft Sans Serif"/>
                <a:cs typeface="Microsoft Sans Serif"/>
              </a:rPr>
              <a:t> </a:t>
            </a:r>
            <a:r>
              <a:rPr sz="2950" spc="165" dirty="0">
                <a:latin typeface="Microsoft Sans Serif"/>
                <a:cs typeface="Microsoft Sans Serif"/>
              </a:rPr>
              <a:t>outcome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was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90" dirty="0">
                <a:latin typeface="Microsoft Sans Serif"/>
                <a:cs typeface="Microsoft Sans Serif"/>
              </a:rPr>
              <a:t>unsuccessfully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10" dirty="0">
                <a:latin typeface="Microsoft Sans Serif"/>
                <a:cs typeface="Microsoft Sans Serif"/>
              </a:rPr>
              <a:t>landed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40" dirty="0">
                <a:latin typeface="Microsoft Sans Serif"/>
                <a:cs typeface="Microsoft Sans Serif"/>
              </a:rPr>
              <a:t>on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-40" dirty="0">
                <a:latin typeface="Microsoft Sans Serif"/>
                <a:cs typeface="Microsoft Sans Serif"/>
              </a:rPr>
              <a:t>a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25" dirty="0">
                <a:latin typeface="Microsoft Sans Serif"/>
                <a:cs typeface="Microsoft Sans Serif"/>
              </a:rPr>
              <a:t>drone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65" dirty="0">
                <a:latin typeface="Microsoft Sans Serif"/>
                <a:cs typeface="Microsoft Sans Serif"/>
              </a:rPr>
              <a:t>ship.</a:t>
            </a:r>
            <a:endParaRPr sz="2950" dirty="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latin typeface="Microsoft Sans Serif"/>
                <a:cs typeface="Microsoft Sans Serif"/>
              </a:rPr>
              <a:t>We</a:t>
            </a:r>
            <a:r>
              <a:rPr sz="2950" spc="-5" dirty="0">
                <a:latin typeface="Microsoft Sans Serif"/>
                <a:cs typeface="Microsoft Sans Serif"/>
              </a:rPr>
              <a:t> </a:t>
            </a:r>
            <a:r>
              <a:rPr sz="2950" spc="100" dirty="0">
                <a:latin typeface="Microsoft Sans Serif"/>
                <a:cs typeface="Microsoft Sans Serif"/>
              </a:rPr>
              <a:t>mainly</a:t>
            </a:r>
            <a:r>
              <a:rPr sz="2950" spc="-5" dirty="0">
                <a:latin typeface="Microsoft Sans Serif"/>
                <a:cs typeface="Microsoft Sans Serif"/>
              </a:rPr>
              <a:t> </a:t>
            </a:r>
            <a:r>
              <a:rPr sz="2950" spc="135" dirty="0">
                <a:latin typeface="Microsoft Sans Serif"/>
                <a:cs typeface="Microsoft Sans Serif"/>
              </a:rPr>
              <a:t>convert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00" dirty="0">
                <a:latin typeface="Microsoft Sans Serif"/>
                <a:cs typeface="Microsoft Sans Serif"/>
              </a:rPr>
              <a:t>those</a:t>
            </a:r>
            <a:r>
              <a:rPr sz="2950" spc="-5" dirty="0">
                <a:latin typeface="Microsoft Sans Serif"/>
                <a:cs typeface="Microsoft Sans Serif"/>
              </a:rPr>
              <a:t> </a:t>
            </a:r>
            <a:r>
              <a:rPr sz="2950" spc="140" dirty="0">
                <a:latin typeface="Microsoft Sans Serif"/>
                <a:cs typeface="Microsoft Sans Serif"/>
              </a:rPr>
              <a:t>outcomes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50" dirty="0">
                <a:latin typeface="Microsoft Sans Serif"/>
                <a:cs typeface="Microsoft Sans Serif"/>
              </a:rPr>
              <a:t>into</a:t>
            </a:r>
            <a:r>
              <a:rPr sz="2950" spc="-5" dirty="0">
                <a:latin typeface="Microsoft Sans Serif"/>
                <a:cs typeface="Microsoft Sans Serif"/>
              </a:rPr>
              <a:t> </a:t>
            </a:r>
            <a:r>
              <a:rPr sz="2950" spc="60" dirty="0"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Labels</a:t>
            </a:r>
            <a:r>
              <a:rPr sz="2950" dirty="0">
                <a:latin typeface="Microsoft Sans Serif"/>
                <a:cs typeface="Microsoft Sans Serif"/>
              </a:rPr>
              <a:t> </a:t>
            </a:r>
            <a:r>
              <a:rPr sz="2950" spc="165" dirty="0"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“1”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65" dirty="0">
                <a:latin typeface="Microsoft Sans Serif"/>
                <a:cs typeface="Microsoft Sans Serif"/>
              </a:rPr>
              <a:t>means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135" dirty="0">
                <a:latin typeface="Microsoft Sans Serif"/>
                <a:cs typeface="Microsoft Sans Serif"/>
              </a:rPr>
              <a:t>the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125" dirty="0">
                <a:latin typeface="Microsoft Sans Serif"/>
                <a:cs typeface="Microsoft Sans Serif"/>
              </a:rPr>
              <a:t>booster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85" dirty="0"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95" dirty="0">
                <a:latin typeface="Microsoft Sans Serif"/>
                <a:cs typeface="Microsoft Sans Serif"/>
              </a:rPr>
              <a:t>landed,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275" dirty="0">
                <a:latin typeface="Microsoft Sans Serif"/>
                <a:cs typeface="Microsoft Sans Serif"/>
              </a:rPr>
              <a:t>“0”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65" dirty="0">
                <a:latin typeface="Microsoft Sans Serif"/>
                <a:cs typeface="Microsoft Sans Serif"/>
              </a:rPr>
              <a:t>means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155" dirty="0">
                <a:latin typeface="Microsoft Sans Serif"/>
                <a:cs typeface="Microsoft Sans Serif"/>
              </a:rPr>
              <a:t>it</a:t>
            </a:r>
            <a:r>
              <a:rPr sz="2950" spc="5" dirty="0">
                <a:latin typeface="Microsoft Sans Serif"/>
                <a:cs typeface="Microsoft Sans Serif"/>
              </a:rPr>
              <a:t> </a:t>
            </a:r>
            <a:r>
              <a:rPr sz="2950" spc="35" dirty="0">
                <a:latin typeface="Microsoft Sans Serif"/>
                <a:cs typeface="Microsoft Sans Serif"/>
              </a:rPr>
              <a:t>was </a:t>
            </a:r>
            <a:r>
              <a:rPr sz="2950" spc="-770" dirty="0">
                <a:latin typeface="Microsoft Sans Serif"/>
                <a:cs typeface="Microsoft Sans Serif"/>
              </a:rPr>
              <a:t> </a:t>
            </a:r>
            <a:r>
              <a:rPr sz="2950" spc="85" dirty="0">
                <a:latin typeface="Microsoft Sans Serif"/>
                <a:cs typeface="Microsoft Sans Serif"/>
              </a:rPr>
              <a:t>unsuccessful.</a:t>
            </a:r>
            <a:endParaRPr sz="29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sz="405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5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405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50" spc="2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plotted:</a:t>
            </a:r>
            <a:endParaRPr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678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Mass,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</a:t>
            </a:r>
            <a:r>
              <a:rPr sz="3600" spc="-9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sz="3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Site, </a:t>
            </a:r>
            <a:r>
              <a:rPr sz="36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sz="36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</a:t>
            </a:r>
            <a:r>
              <a:rPr sz="3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Rate, 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sz="36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Type,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exists, </a:t>
            </a:r>
            <a:r>
              <a:rPr sz="3600" spc="-9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categories.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600" spc="-9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36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categories </a:t>
            </a:r>
            <a:r>
              <a:rPr sz="36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compared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3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3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measured </a:t>
            </a:r>
            <a:r>
              <a:rPr sz="3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(time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series).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374087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latin typeface="Microsoft Sans Serif"/>
                <a:cs typeface="Microsoft Sans Serif"/>
              </a:rPr>
              <a:t> </a:t>
            </a:r>
            <a:r>
              <a:rPr sz="2800" spc="-5" dirty="0">
                <a:latin typeface="Microsoft Sans Serif"/>
                <a:cs typeface="Microsoft Sans Serif"/>
              </a:rPr>
              <a:t>SQL</a:t>
            </a:r>
            <a:r>
              <a:rPr sz="2800" spc="-95" dirty="0">
                <a:latin typeface="Microsoft Sans Serif"/>
                <a:cs typeface="Microsoft Sans Serif"/>
              </a:rPr>
              <a:t> </a:t>
            </a:r>
            <a:r>
              <a:rPr sz="2800" spc="105" dirty="0">
                <a:latin typeface="Microsoft Sans Serif"/>
                <a:cs typeface="Microsoft Sans Serif"/>
              </a:rPr>
              <a:t>queries:</a:t>
            </a:r>
            <a:endParaRPr sz="28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45" dirty="0">
                <a:latin typeface="Microsoft Sans Serif"/>
                <a:cs typeface="Microsoft Sans Serif"/>
              </a:rPr>
              <a:t>names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140" dirty="0">
                <a:latin typeface="Microsoft Sans Serif"/>
                <a:cs typeface="Microsoft Sans Serif"/>
              </a:rPr>
              <a:t>of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90" dirty="0"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launch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35" dirty="0">
                <a:latin typeface="Microsoft Sans Serif"/>
                <a:cs typeface="Microsoft Sans Serif"/>
              </a:rPr>
              <a:t>sites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in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50" dirty="0">
                <a:latin typeface="Microsoft Sans Serif"/>
                <a:cs typeface="Microsoft Sans Serif"/>
              </a:rPr>
              <a:t>space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60" dirty="0">
                <a:latin typeface="Microsoft Sans Serif"/>
                <a:cs typeface="Microsoft Sans Serif"/>
              </a:rPr>
              <a:t>mission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70" dirty="0">
                <a:latin typeface="Microsoft Sans Serif"/>
                <a:cs typeface="Microsoft Sans Serif"/>
              </a:rPr>
              <a:t>5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where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launch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35" dirty="0">
                <a:latin typeface="Microsoft Sans Serif"/>
                <a:cs typeface="Microsoft Sans Serif"/>
              </a:rPr>
              <a:t>sites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begin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30" dirty="0">
                <a:latin typeface="Microsoft Sans Serif"/>
                <a:cs typeface="Microsoft Sans Serif"/>
              </a:rPr>
              <a:t>with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string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-45" dirty="0">
                <a:latin typeface="Microsoft Sans Serif"/>
                <a:cs typeface="Microsoft Sans Serif"/>
              </a:rPr>
              <a:t>‘CCA'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total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65" dirty="0"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5" dirty="0">
                <a:latin typeface="Microsoft Sans Serif"/>
                <a:cs typeface="Microsoft Sans Serif"/>
              </a:rPr>
              <a:t>mass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by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by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-50" dirty="0">
                <a:latin typeface="Microsoft Sans Serif"/>
                <a:cs typeface="Microsoft Sans Serif"/>
              </a:rPr>
              <a:t>NASA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-85" dirty="0">
                <a:latin typeface="Microsoft Sans Serif"/>
                <a:cs typeface="Microsoft Sans Serif"/>
              </a:rPr>
              <a:t>(CRS)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30" dirty="0"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65" dirty="0"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5" dirty="0">
                <a:latin typeface="Microsoft Sans Serif"/>
                <a:cs typeface="Microsoft Sans Serif"/>
              </a:rPr>
              <a:t>mass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by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55" dirty="0"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-10" dirty="0">
                <a:latin typeface="Microsoft Sans Serif"/>
                <a:cs typeface="Microsoft Sans Serif"/>
              </a:rPr>
              <a:t>F9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-229" dirty="0">
                <a:latin typeface="Microsoft Sans Serif"/>
                <a:cs typeface="Microsoft Sans Serif"/>
              </a:rPr>
              <a:t>v1.1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latin typeface="Microsoft Sans Serif"/>
                <a:cs typeface="Microsoft Sans Serif"/>
              </a:rPr>
              <a:t>Listing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date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0" dirty="0">
                <a:latin typeface="Microsoft Sans Serif"/>
                <a:cs typeface="Microsoft Sans Serif"/>
              </a:rPr>
              <a:t>when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5" dirty="0">
                <a:latin typeface="Times New Roman"/>
                <a:cs typeface="Times New Roman"/>
              </a:rPr>
              <a:t>f</a:t>
            </a:r>
            <a:r>
              <a:rPr sz="2500" spc="55" dirty="0">
                <a:latin typeface="Microsoft Sans Serif"/>
                <a:cs typeface="Microsoft Sans Serif"/>
              </a:rPr>
              <a:t>irst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60" dirty="0">
                <a:latin typeface="Microsoft Sans Serif"/>
                <a:cs typeface="Microsoft Sans Serif"/>
              </a:rPr>
              <a:t>successful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0" dirty="0">
                <a:latin typeface="Microsoft Sans Serif"/>
                <a:cs typeface="Microsoft Sans Serif"/>
              </a:rPr>
              <a:t>landing</a:t>
            </a:r>
            <a:r>
              <a:rPr sz="2500" spc="5" dirty="0">
                <a:latin typeface="Microsoft Sans Serif"/>
                <a:cs typeface="Microsoft Sans Serif"/>
              </a:rPr>
              <a:t> </a:t>
            </a:r>
            <a:r>
              <a:rPr sz="2500" spc="125" dirty="0">
                <a:latin typeface="Microsoft Sans Serif"/>
                <a:cs typeface="Microsoft Sans Serif"/>
              </a:rPr>
              <a:t>outcome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in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14" dirty="0">
                <a:latin typeface="Microsoft Sans Serif"/>
                <a:cs typeface="Microsoft Sans Serif"/>
              </a:rPr>
              <a:t>ground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0" dirty="0">
                <a:latin typeface="Microsoft Sans Serif"/>
                <a:cs typeface="Microsoft Sans Serif"/>
              </a:rPr>
              <a:t>pad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5" dirty="0">
                <a:latin typeface="Microsoft Sans Serif"/>
                <a:cs typeface="Microsoft Sans Serif"/>
              </a:rPr>
              <a:t>was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65" dirty="0">
                <a:latin typeface="Microsoft Sans Serif"/>
                <a:cs typeface="Microsoft Sans Serif"/>
              </a:rPr>
              <a:t>achieved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latin typeface="Microsoft Sans Serif"/>
                <a:cs typeface="Microsoft Sans Serif"/>
              </a:rPr>
              <a:t>Listing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45" dirty="0">
                <a:latin typeface="Microsoft Sans Serif"/>
                <a:cs typeface="Microsoft Sans Serif"/>
              </a:rPr>
              <a:t>names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40" dirty="0">
                <a:latin typeface="Microsoft Sans Serif"/>
                <a:cs typeface="Microsoft Sans Serif"/>
              </a:rPr>
              <a:t>of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boosters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20" dirty="0">
                <a:latin typeface="Microsoft Sans Serif"/>
                <a:cs typeface="Microsoft Sans Serif"/>
              </a:rPr>
              <a:t>which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20" dirty="0">
                <a:latin typeface="Microsoft Sans Serif"/>
                <a:cs typeface="Microsoft Sans Serif"/>
              </a:rPr>
              <a:t>have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40" dirty="0">
                <a:latin typeface="Microsoft Sans Serif"/>
                <a:cs typeface="Microsoft Sans Serif"/>
              </a:rPr>
              <a:t>success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in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drone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0" dirty="0">
                <a:latin typeface="Microsoft Sans Serif"/>
                <a:cs typeface="Microsoft Sans Serif"/>
              </a:rPr>
              <a:t>ship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and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20" dirty="0">
                <a:latin typeface="Microsoft Sans Serif"/>
                <a:cs typeface="Microsoft Sans Serif"/>
              </a:rPr>
              <a:t>have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65" dirty="0">
                <a:latin typeface="Microsoft Sans Serif"/>
                <a:cs typeface="Microsoft Sans Serif"/>
              </a:rPr>
              <a:t>payload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" dirty="0">
                <a:latin typeface="Microsoft Sans Serif"/>
                <a:cs typeface="Microsoft Sans Serif"/>
              </a:rPr>
              <a:t>mass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greater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than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260" dirty="0">
                <a:latin typeface="Microsoft Sans Serif"/>
                <a:cs typeface="Microsoft Sans Serif"/>
              </a:rPr>
              <a:t>4000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50" dirty="0">
                <a:latin typeface="Microsoft Sans Serif"/>
                <a:cs typeface="Microsoft Sans Serif"/>
              </a:rPr>
              <a:t>but </a:t>
            </a:r>
            <a:r>
              <a:rPr sz="2500" spc="-650" dirty="0">
                <a:latin typeface="Microsoft Sans Serif"/>
                <a:cs typeface="Microsoft Sans Serif"/>
              </a:rPr>
              <a:t> </a:t>
            </a:r>
            <a:r>
              <a:rPr sz="2500" spc="-5" dirty="0">
                <a:latin typeface="Microsoft Sans Serif"/>
                <a:cs typeface="Microsoft Sans Serif"/>
              </a:rPr>
              <a:t>less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than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265" dirty="0">
                <a:latin typeface="Microsoft Sans Serif"/>
                <a:cs typeface="Microsoft Sans Serif"/>
              </a:rPr>
              <a:t>6000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latin typeface="Microsoft Sans Serif"/>
                <a:cs typeface="Microsoft Sans Serif"/>
              </a:rPr>
              <a:t>Listing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total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10" dirty="0">
                <a:latin typeface="Microsoft Sans Serif"/>
                <a:cs typeface="Microsoft Sans Serif"/>
              </a:rPr>
              <a:t>number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40" dirty="0">
                <a:latin typeface="Microsoft Sans Serif"/>
                <a:cs typeface="Microsoft Sans Serif"/>
              </a:rPr>
              <a:t>of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60" dirty="0">
                <a:latin typeface="Microsoft Sans Serif"/>
                <a:cs typeface="Microsoft Sans Serif"/>
              </a:rPr>
              <a:t>successful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and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5" dirty="0">
                <a:latin typeface="Microsoft Sans Serif"/>
                <a:cs typeface="Microsoft Sans Serif"/>
              </a:rPr>
              <a:t>failure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60" dirty="0">
                <a:latin typeface="Microsoft Sans Serif"/>
                <a:cs typeface="Microsoft Sans Serif"/>
              </a:rPr>
              <a:t>mission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outcomes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45" dirty="0">
                <a:latin typeface="Microsoft Sans Serif"/>
                <a:cs typeface="Microsoft Sans Serif"/>
              </a:rPr>
              <a:t>names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40" dirty="0">
                <a:latin typeface="Microsoft Sans Serif"/>
                <a:cs typeface="Microsoft Sans Serif"/>
              </a:rPr>
              <a:t>of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40" dirty="0"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20" dirty="0">
                <a:latin typeface="Microsoft Sans Serif"/>
                <a:cs typeface="Microsoft Sans Serif"/>
              </a:rPr>
              <a:t>which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20" dirty="0">
                <a:latin typeface="Microsoft Sans Serif"/>
                <a:cs typeface="Microsoft Sans Serif"/>
              </a:rPr>
              <a:t>have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carried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65" dirty="0"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5" dirty="0">
                <a:latin typeface="Microsoft Sans Serif"/>
                <a:cs typeface="Microsoft Sans Serif"/>
              </a:rPr>
              <a:t>mass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0" dirty="0">
                <a:latin typeface="Microsoft Sans Serif"/>
                <a:cs typeface="Microsoft Sans Serif"/>
              </a:rPr>
              <a:t>failed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0" dirty="0">
                <a:latin typeface="Microsoft Sans Serif"/>
                <a:cs typeface="Microsoft Sans Serif"/>
              </a:rPr>
              <a:t>landing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outcomes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in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drone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45" dirty="0">
                <a:latin typeface="Microsoft Sans Serif"/>
                <a:cs typeface="Microsoft Sans Serif"/>
              </a:rPr>
              <a:t>ship,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their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booster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40" dirty="0"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and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launch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5" dirty="0">
                <a:latin typeface="Microsoft Sans Serif"/>
                <a:cs typeface="Microsoft Sans Serif"/>
              </a:rPr>
              <a:t>site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45" dirty="0">
                <a:latin typeface="Microsoft Sans Serif"/>
                <a:cs typeface="Microsoft Sans Serif"/>
              </a:rPr>
              <a:t>names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for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months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in </a:t>
            </a:r>
            <a:r>
              <a:rPr sz="2500" spc="-650" dirty="0">
                <a:latin typeface="Microsoft Sans Serif"/>
                <a:cs typeface="Microsoft Sans Serif"/>
              </a:rPr>
              <a:t> </a:t>
            </a:r>
            <a:r>
              <a:rPr sz="2500" spc="30" dirty="0">
                <a:latin typeface="Microsoft Sans Serif"/>
                <a:cs typeface="Microsoft Sans Serif"/>
              </a:rPr>
              <a:t>year</a:t>
            </a:r>
            <a:r>
              <a:rPr sz="2500" spc="-10" dirty="0">
                <a:latin typeface="Microsoft Sans Serif"/>
                <a:cs typeface="Microsoft Sans Serif"/>
              </a:rPr>
              <a:t> 2015</a:t>
            </a:r>
            <a:endParaRPr sz="2500" dirty="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latin typeface="Microsoft Sans Serif"/>
                <a:cs typeface="Microsoft Sans Serif"/>
              </a:rPr>
              <a:t>Ranking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30" dirty="0">
                <a:latin typeface="Microsoft Sans Serif"/>
                <a:cs typeface="Microsoft Sans Serif"/>
              </a:rPr>
              <a:t>count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40" dirty="0">
                <a:latin typeface="Microsoft Sans Serif"/>
                <a:cs typeface="Microsoft Sans Serif"/>
              </a:rPr>
              <a:t>of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0" dirty="0">
                <a:latin typeface="Microsoft Sans Serif"/>
                <a:cs typeface="Microsoft Sans Serif"/>
              </a:rPr>
              <a:t>landing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outcomes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0" dirty="0">
                <a:latin typeface="Microsoft Sans Serif"/>
                <a:cs typeface="Microsoft Sans Serif"/>
              </a:rPr>
              <a:t>(such</a:t>
            </a:r>
            <a:r>
              <a:rPr sz="2500" spc="5" dirty="0">
                <a:latin typeface="Microsoft Sans Serif"/>
                <a:cs typeface="Microsoft Sans Serif"/>
              </a:rPr>
              <a:t> </a:t>
            </a:r>
            <a:r>
              <a:rPr sz="2500" spc="-50" dirty="0">
                <a:latin typeface="Microsoft Sans Serif"/>
                <a:cs typeface="Microsoft Sans Serif"/>
              </a:rPr>
              <a:t>as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" dirty="0">
                <a:latin typeface="Microsoft Sans Serif"/>
                <a:cs typeface="Microsoft Sans Serif"/>
              </a:rPr>
              <a:t>Failure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(drone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50" dirty="0">
                <a:latin typeface="Microsoft Sans Serif"/>
                <a:cs typeface="Microsoft Sans Serif"/>
              </a:rPr>
              <a:t>ship)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10" dirty="0">
                <a:latin typeface="Microsoft Sans Serif"/>
                <a:cs typeface="Microsoft Sans Serif"/>
              </a:rPr>
              <a:t>or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30" dirty="0">
                <a:latin typeface="Microsoft Sans Serif"/>
                <a:cs typeface="Microsoft Sans Serif"/>
              </a:rPr>
              <a:t>Success</a:t>
            </a:r>
            <a:r>
              <a:rPr sz="2500" spc="5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(ground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45" dirty="0">
                <a:latin typeface="Microsoft Sans Serif"/>
                <a:cs typeface="Microsoft Sans Serif"/>
              </a:rPr>
              <a:t>pad))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between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105" dirty="0">
                <a:latin typeface="Microsoft Sans Serif"/>
                <a:cs typeface="Microsoft Sans Serif"/>
              </a:rPr>
              <a:t>the</a:t>
            </a:r>
            <a:r>
              <a:rPr sz="2500" dirty="0">
                <a:latin typeface="Microsoft Sans Serif"/>
                <a:cs typeface="Microsoft Sans Serif"/>
              </a:rPr>
              <a:t> </a:t>
            </a:r>
            <a:r>
              <a:rPr sz="2500" spc="85" dirty="0"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latin typeface="Microsoft Sans Serif"/>
                <a:cs typeface="Microsoft Sans Serif"/>
              </a:rPr>
              <a:t> </a:t>
            </a:r>
            <a:r>
              <a:rPr sz="2500" spc="100" dirty="0"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latin typeface="Microsoft Sans Serif"/>
                <a:cs typeface="Microsoft Sans Serif"/>
              </a:rPr>
              <a:t> </a:t>
            </a:r>
            <a:r>
              <a:rPr sz="2500" spc="75" dirty="0">
                <a:latin typeface="Microsoft Sans Serif"/>
                <a:cs typeface="Microsoft Sans Serif"/>
              </a:rPr>
              <a:t>and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35" dirty="0"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80" dirty="0">
                <a:latin typeface="Microsoft Sans Serif"/>
                <a:cs typeface="Microsoft Sans Serif"/>
              </a:rPr>
              <a:t>in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latin typeface="Microsoft Sans Serif"/>
                <a:cs typeface="Microsoft Sans Serif"/>
              </a:rPr>
              <a:t> </a:t>
            </a:r>
            <a:r>
              <a:rPr sz="2500" spc="95" dirty="0">
                <a:latin typeface="Microsoft Sans Serif"/>
                <a:cs typeface="Microsoft Sans Serif"/>
              </a:rPr>
              <a:t>order</a:t>
            </a: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4" y="2235228"/>
            <a:ext cx="7067525" cy="5200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sz="33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3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33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3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Sites:</a:t>
            </a:r>
            <a:endParaRPr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00114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Circle,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Popup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Johnson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sz="2900" spc="-7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location.</a:t>
            </a:r>
            <a:endParaRPr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Circle,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Popup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 </a:t>
            </a:r>
            <a:r>
              <a:rPr sz="2900" spc="-7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 </a:t>
            </a:r>
            <a:r>
              <a:rPr sz="29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coordinates </a:t>
            </a:r>
            <a:r>
              <a:rPr sz="29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</a:t>
            </a:r>
            <a:r>
              <a:rPr sz="29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sz="29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and </a:t>
            </a:r>
            <a:r>
              <a:rPr sz="29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 </a:t>
            </a:r>
            <a:r>
              <a:rPr sz="29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9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900" spc="-7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coasts.</a:t>
            </a:r>
            <a:endParaRPr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435"/>
              </a:spcBef>
              <a:buFont typeface="Arial" panose="020B0604020202020204" pitchFamily="34" charset="0"/>
              <a:buChar char="•"/>
            </a:pPr>
            <a:r>
              <a:rPr sz="33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Coloured</a:t>
            </a:r>
            <a:r>
              <a:rPr sz="33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3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3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Site:</a:t>
            </a:r>
            <a:endParaRPr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coloured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(Green)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(Red)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900" spc="-7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rates.</a:t>
            </a:r>
            <a:endParaRPr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440"/>
              </a:spcBef>
              <a:buFont typeface="Arial" panose="020B0604020202020204" pitchFamily="34" charset="0"/>
              <a:buChar char="•"/>
            </a:pPr>
            <a:r>
              <a:rPr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33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33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proximities:</a:t>
            </a:r>
            <a:endParaRPr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coloured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9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LC-39A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</a:t>
            </a:r>
            <a:r>
              <a:rPr sz="29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2900" spc="-7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example)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proximities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Railway,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Highway,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Coastline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Closest</a:t>
            </a:r>
            <a:r>
              <a:rPr sz="29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9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City.</a:t>
            </a:r>
            <a:endParaRPr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8703"/>
            <a:ext cx="6991325" cy="55335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Char char="•"/>
            </a:pPr>
            <a:r>
              <a:rPr sz="35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5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35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</a:t>
            </a:r>
            <a:r>
              <a:rPr sz="35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List: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410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selection.</a:t>
            </a:r>
            <a:endParaRPr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620"/>
              </a:spcBef>
              <a:buFont typeface="Arial" panose="020B0604020202020204" pitchFamily="34" charset="0"/>
              <a:buChar char="•"/>
            </a:pPr>
            <a:r>
              <a:rPr sz="3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(All</a:t>
            </a:r>
            <a:r>
              <a:rPr sz="3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Sites/Certain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Site):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100" spc="-8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selected.</a:t>
            </a:r>
            <a:endParaRPr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615"/>
              </a:spcBef>
              <a:buFont typeface="Arial" panose="020B0604020202020204" pitchFamily="34" charset="0"/>
              <a:buChar char="•"/>
            </a:pPr>
            <a:r>
              <a:rPr sz="35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r>
              <a:rPr sz="3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3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Range: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1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range.</a:t>
            </a:r>
            <a:endParaRPr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3615"/>
              </a:spcBef>
              <a:buFont typeface="Arial" panose="020B0604020202020204" pitchFamily="34" charset="0"/>
              <a:buChar char="•"/>
            </a:pPr>
            <a:r>
              <a:rPr sz="35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3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3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3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3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Booster</a:t>
            </a:r>
            <a:r>
              <a:rPr sz="35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Versions: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1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1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1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Success.</a:t>
            </a:r>
            <a:endParaRPr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90450" y="2857426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3A7F0-7712-64DA-D12E-4DCD0BDBFED0}"/>
              </a:ext>
            </a:extLst>
          </p:cNvPr>
          <p:cNvSpPr txBox="1"/>
          <p:nvPr/>
        </p:nvSpPr>
        <p:spPr>
          <a:xfrm>
            <a:off x="1593850" y="3975083"/>
            <a:ext cx="61670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latin typeface="Microsoft Sans Serif"/>
                <a:cs typeface="Microsoft Sans Serif"/>
              </a:rPr>
              <a:t>Explanation:</a:t>
            </a:r>
            <a:endParaRPr sz="3900" dirty="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latin typeface="Microsoft Sans Serif"/>
                <a:cs typeface="Microsoft Sans Serif"/>
              </a:rPr>
              <a:t>The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85" dirty="0"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20" dirty="0">
                <a:latin typeface="Times New Roman"/>
                <a:cs typeface="Times New Roman"/>
              </a:rPr>
              <a:t>f</a:t>
            </a:r>
            <a:r>
              <a:rPr sz="3450" spc="120" dirty="0">
                <a:latin typeface="Microsoft Sans Serif"/>
                <a:cs typeface="Microsoft Sans Serif"/>
              </a:rPr>
              <a:t>lights</a:t>
            </a:r>
            <a:r>
              <a:rPr sz="3450" spc="15" dirty="0">
                <a:latin typeface="Microsoft Sans Serif"/>
                <a:cs typeface="Microsoft Sans Serif"/>
              </a:rPr>
              <a:t> </a:t>
            </a:r>
            <a:r>
              <a:rPr sz="3450" spc="55" dirty="0">
                <a:latin typeface="Microsoft Sans Serif"/>
                <a:cs typeface="Microsoft Sans Serif"/>
              </a:rPr>
              <a:t>all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14" dirty="0">
                <a:latin typeface="Microsoft Sans Serif"/>
                <a:cs typeface="Microsoft Sans Serif"/>
              </a:rPr>
              <a:t>failed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40" dirty="0">
                <a:latin typeface="Microsoft Sans Serif"/>
                <a:cs typeface="Microsoft Sans Serif"/>
              </a:rPr>
              <a:t>while</a:t>
            </a:r>
            <a:r>
              <a:rPr sz="3450" spc="15" dirty="0">
                <a:latin typeface="Microsoft Sans Serif"/>
                <a:cs typeface="Microsoft Sans Serif"/>
              </a:rPr>
              <a:t> </a:t>
            </a:r>
            <a:r>
              <a:rPr sz="3450" spc="165" dirty="0">
                <a:latin typeface="Microsoft Sans Serif"/>
                <a:cs typeface="Microsoft Sans Serif"/>
              </a:rPr>
              <a:t>the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05" dirty="0">
                <a:latin typeface="Microsoft Sans Serif"/>
                <a:cs typeface="Microsoft Sans Serif"/>
              </a:rPr>
              <a:t>latest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20" dirty="0">
                <a:latin typeface="Times New Roman"/>
                <a:cs typeface="Times New Roman"/>
              </a:rPr>
              <a:t>f</a:t>
            </a:r>
            <a:r>
              <a:rPr sz="3450" spc="120" dirty="0">
                <a:latin typeface="Microsoft Sans Serif"/>
                <a:cs typeface="Microsoft Sans Serif"/>
              </a:rPr>
              <a:t>lights</a:t>
            </a:r>
            <a:r>
              <a:rPr sz="3450" spc="15" dirty="0">
                <a:latin typeface="Microsoft Sans Serif"/>
                <a:cs typeface="Microsoft Sans Serif"/>
              </a:rPr>
              <a:t> </a:t>
            </a:r>
            <a:r>
              <a:rPr sz="3450" spc="55" dirty="0">
                <a:latin typeface="Microsoft Sans Serif"/>
                <a:cs typeface="Microsoft Sans Serif"/>
              </a:rPr>
              <a:t>all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30" dirty="0">
                <a:latin typeface="Microsoft Sans Serif"/>
                <a:cs typeface="Microsoft Sans Serif"/>
              </a:rPr>
              <a:t>succeeded.</a:t>
            </a:r>
            <a:endParaRPr sz="3450" dirty="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latin typeface="Microsoft Sans Serif"/>
                <a:cs typeface="Microsoft Sans Serif"/>
              </a:rPr>
              <a:t>The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-60" dirty="0">
                <a:latin typeface="Microsoft Sans Serif"/>
                <a:cs typeface="Microsoft Sans Serif"/>
              </a:rPr>
              <a:t>CCAFS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-80" dirty="0">
                <a:latin typeface="Microsoft Sans Serif"/>
                <a:cs typeface="Microsoft Sans Serif"/>
              </a:rPr>
              <a:t>SLC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330" dirty="0">
                <a:latin typeface="Microsoft Sans Serif"/>
                <a:cs typeface="Microsoft Sans Serif"/>
              </a:rPr>
              <a:t>40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30" dirty="0">
                <a:latin typeface="Microsoft Sans Serif"/>
                <a:cs typeface="Microsoft Sans Serif"/>
              </a:rPr>
              <a:t>launch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95" dirty="0">
                <a:latin typeface="Microsoft Sans Serif"/>
                <a:cs typeface="Microsoft Sans Serif"/>
              </a:rPr>
              <a:t>site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20" dirty="0">
                <a:latin typeface="Microsoft Sans Serif"/>
                <a:cs typeface="Microsoft Sans Serif"/>
              </a:rPr>
              <a:t>has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65" dirty="0">
                <a:latin typeface="Microsoft Sans Serif"/>
                <a:cs typeface="Microsoft Sans Serif"/>
              </a:rPr>
              <a:t>about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-40" dirty="0">
                <a:latin typeface="Microsoft Sans Serif"/>
                <a:cs typeface="Microsoft Sans Serif"/>
              </a:rPr>
              <a:t>a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14" dirty="0">
                <a:latin typeface="Microsoft Sans Serif"/>
                <a:cs typeface="Microsoft Sans Serif"/>
              </a:rPr>
              <a:t>half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215" dirty="0">
                <a:latin typeface="Microsoft Sans Serif"/>
                <a:cs typeface="Microsoft Sans Serif"/>
              </a:rPr>
              <a:t>of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55" dirty="0">
                <a:latin typeface="Microsoft Sans Serif"/>
                <a:cs typeface="Microsoft Sans Serif"/>
              </a:rPr>
              <a:t>all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90" dirty="0">
                <a:latin typeface="Microsoft Sans Serif"/>
                <a:cs typeface="Microsoft Sans Serif"/>
              </a:rPr>
              <a:t>launches.</a:t>
            </a:r>
            <a:endParaRPr sz="3450" dirty="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latin typeface="Microsoft Sans Serif"/>
                <a:cs typeface="Microsoft Sans Serif"/>
              </a:rPr>
              <a:t>VAFB</a:t>
            </a:r>
            <a:r>
              <a:rPr sz="3450" dirty="0">
                <a:latin typeface="Microsoft Sans Serif"/>
                <a:cs typeface="Microsoft Sans Serif"/>
              </a:rPr>
              <a:t> </a:t>
            </a:r>
            <a:r>
              <a:rPr sz="3450" spc="-80" dirty="0">
                <a:latin typeface="Microsoft Sans Serif"/>
                <a:cs typeface="Microsoft Sans Serif"/>
              </a:rPr>
              <a:t>SLC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-50" dirty="0">
                <a:latin typeface="Microsoft Sans Serif"/>
                <a:cs typeface="Microsoft Sans Serif"/>
              </a:rPr>
              <a:t>4E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30" dirty="0">
                <a:latin typeface="Microsoft Sans Serif"/>
                <a:cs typeface="Microsoft Sans Serif"/>
              </a:rPr>
              <a:t>and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-105" dirty="0">
                <a:latin typeface="Microsoft Sans Serif"/>
                <a:cs typeface="Microsoft Sans Serif"/>
              </a:rPr>
              <a:t>KSC</a:t>
            </a:r>
            <a:r>
              <a:rPr sz="3450" dirty="0">
                <a:latin typeface="Microsoft Sans Serif"/>
                <a:cs typeface="Microsoft Sans Serif"/>
              </a:rPr>
              <a:t> </a:t>
            </a:r>
            <a:r>
              <a:rPr sz="3450" spc="-55" dirty="0">
                <a:latin typeface="Microsoft Sans Serif"/>
                <a:cs typeface="Microsoft Sans Serif"/>
              </a:rPr>
              <a:t>LC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55" dirty="0">
                <a:latin typeface="Microsoft Sans Serif"/>
                <a:cs typeface="Microsoft Sans Serif"/>
              </a:rPr>
              <a:t>39A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50" dirty="0">
                <a:latin typeface="Microsoft Sans Serif"/>
                <a:cs typeface="Microsoft Sans Serif"/>
              </a:rPr>
              <a:t>have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50" dirty="0">
                <a:latin typeface="Microsoft Sans Serif"/>
                <a:cs typeface="Microsoft Sans Serif"/>
              </a:rPr>
              <a:t>higher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80" dirty="0">
                <a:latin typeface="Microsoft Sans Serif"/>
                <a:cs typeface="Microsoft Sans Serif"/>
              </a:rPr>
              <a:t>success</a:t>
            </a:r>
            <a:r>
              <a:rPr sz="3450" dirty="0">
                <a:latin typeface="Microsoft Sans Serif"/>
                <a:cs typeface="Microsoft Sans Serif"/>
              </a:rPr>
              <a:t> </a:t>
            </a:r>
            <a:r>
              <a:rPr sz="3450" spc="70" dirty="0">
                <a:latin typeface="Microsoft Sans Serif"/>
                <a:cs typeface="Microsoft Sans Serif"/>
              </a:rPr>
              <a:t>rates.</a:t>
            </a:r>
            <a:endParaRPr sz="3450" dirty="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latin typeface="Microsoft Sans Serif"/>
                <a:cs typeface="Microsoft Sans Serif"/>
              </a:rPr>
              <a:t>It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25" dirty="0">
                <a:latin typeface="Microsoft Sans Serif"/>
                <a:cs typeface="Microsoft Sans Serif"/>
              </a:rPr>
              <a:t>can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60" dirty="0">
                <a:latin typeface="Microsoft Sans Serif"/>
                <a:cs typeface="Microsoft Sans Serif"/>
              </a:rPr>
              <a:t>be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85" dirty="0">
                <a:latin typeface="Microsoft Sans Serif"/>
                <a:cs typeface="Microsoft Sans Serif"/>
              </a:rPr>
              <a:t>assumed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70" dirty="0">
                <a:latin typeface="Microsoft Sans Serif"/>
                <a:cs typeface="Microsoft Sans Serif"/>
              </a:rPr>
              <a:t>that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14" dirty="0">
                <a:latin typeface="Microsoft Sans Serif"/>
                <a:cs typeface="Microsoft Sans Serif"/>
              </a:rPr>
              <a:t>each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55" dirty="0">
                <a:latin typeface="Microsoft Sans Serif"/>
                <a:cs typeface="Microsoft Sans Serif"/>
              </a:rPr>
              <a:t>new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30" dirty="0">
                <a:latin typeface="Microsoft Sans Serif"/>
                <a:cs typeface="Microsoft Sans Serif"/>
              </a:rPr>
              <a:t>launch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20" dirty="0">
                <a:latin typeface="Microsoft Sans Serif"/>
                <a:cs typeface="Microsoft Sans Serif"/>
              </a:rPr>
              <a:t>has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-40" dirty="0">
                <a:latin typeface="Microsoft Sans Serif"/>
                <a:cs typeface="Microsoft Sans Serif"/>
              </a:rPr>
              <a:t>a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150" dirty="0">
                <a:latin typeface="Microsoft Sans Serif"/>
                <a:cs typeface="Microsoft Sans Serif"/>
              </a:rPr>
              <a:t>higher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105" dirty="0">
                <a:latin typeface="Microsoft Sans Serif"/>
                <a:cs typeface="Microsoft Sans Serif"/>
              </a:rPr>
              <a:t>rate</a:t>
            </a:r>
            <a:r>
              <a:rPr sz="3450" spc="10" dirty="0">
                <a:latin typeface="Microsoft Sans Serif"/>
                <a:cs typeface="Microsoft Sans Serif"/>
              </a:rPr>
              <a:t> </a:t>
            </a:r>
            <a:r>
              <a:rPr sz="3450" spc="215" dirty="0">
                <a:latin typeface="Microsoft Sans Serif"/>
                <a:cs typeface="Microsoft Sans Serif"/>
              </a:rPr>
              <a:t>of</a:t>
            </a:r>
            <a:r>
              <a:rPr sz="3450" spc="5" dirty="0">
                <a:latin typeface="Microsoft Sans Serif"/>
                <a:cs typeface="Microsoft Sans Serif"/>
              </a:rPr>
              <a:t> </a:t>
            </a:r>
            <a:r>
              <a:rPr sz="3450" spc="75" dirty="0">
                <a:latin typeface="Microsoft Sans Serif"/>
                <a:cs typeface="Microsoft Sans Serif"/>
              </a:rPr>
              <a:t>success.</a:t>
            </a:r>
            <a:endParaRPr sz="34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latin typeface="Microsoft Sans Serif"/>
                <a:cs typeface="Microsoft Sans Serif"/>
              </a:rPr>
              <a:t>Explanation:</a:t>
            </a:r>
            <a:endParaRPr sz="4150" dirty="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latin typeface="Microsoft Sans Serif"/>
                <a:cs typeface="Microsoft Sans Serif"/>
              </a:rPr>
              <a:t>For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95" dirty="0">
                <a:latin typeface="Microsoft Sans Serif"/>
                <a:cs typeface="Microsoft Sans Serif"/>
              </a:rPr>
              <a:t>every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35" dirty="0">
                <a:latin typeface="Microsoft Sans Serif"/>
                <a:cs typeface="Microsoft Sans Serif"/>
              </a:rPr>
              <a:t>launch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00" dirty="0">
                <a:latin typeface="Microsoft Sans Serif"/>
                <a:cs typeface="Microsoft Sans Serif"/>
              </a:rPr>
              <a:t>site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70" dirty="0">
                <a:latin typeface="Microsoft Sans Serif"/>
                <a:cs typeface="Microsoft Sans Serif"/>
              </a:rPr>
              <a:t>the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55" dirty="0">
                <a:latin typeface="Microsoft Sans Serif"/>
                <a:cs typeface="Microsoft Sans Serif"/>
              </a:rPr>
              <a:t>higher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70" dirty="0">
                <a:latin typeface="Microsoft Sans Serif"/>
                <a:cs typeface="Microsoft Sans Serif"/>
              </a:rPr>
              <a:t>the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14" dirty="0"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30" dirty="0">
                <a:latin typeface="Microsoft Sans Serif"/>
                <a:cs typeface="Microsoft Sans Serif"/>
              </a:rPr>
              <a:t>mass,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70" dirty="0">
                <a:latin typeface="Microsoft Sans Serif"/>
                <a:cs typeface="Microsoft Sans Serif"/>
              </a:rPr>
              <a:t>the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55" dirty="0">
                <a:latin typeface="Microsoft Sans Serif"/>
                <a:cs typeface="Microsoft Sans Serif"/>
              </a:rPr>
              <a:t>higher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70" dirty="0">
                <a:latin typeface="Microsoft Sans Serif"/>
                <a:cs typeface="Microsoft Sans Serif"/>
              </a:rPr>
              <a:t>the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85" dirty="0"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latin typeface="Microsoft Sans Serif"/>
                <a:cs typeface="Microsoft Sans Serif"/>
              </a:rPr>
              <a:t> </a:t>
            </a:r>
            <a:r>
              <a:rPr sz="3650" spc="90" dirty="0">
                <a:latin typeface="Microsoft Sans Serif"/>
                <a:cs typeface="Microsoft Sans Serif"/>
              </a:rPr>
              <a:t>rate.</a:t>
            </a:r>
            <a:endParaRPr sz="3650" dirty="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latin typeface="Microsoft Sans Serif"/>
                <a:cs typeface="Microsoft Sans Serif"/>
              </a:rPr>
              <a:t>Most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225" dirty="0">
                <a:latin typeface="Microsoft Sans Serif"/>
                <a:cs typeface="Microsoft Sans Serif"/>
              </a:rPr>
              <a:t>of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70" dirty="0">
                <a:latin typeface="Microsoft Sans Serif"/>
                <a:cs typeface="Microsoft Sans Serif"/>
              </a:rPr>
              <a:t>the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05" dirty="0"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210" dirty="0">
                <a:latin typeface="Microsoft Sans Serif"/>
                <a:cs typeface="Microsoft Sans Serif"/>
              </a:rPr>
              <a:t>with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14" dirty="0"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35" dirty="0">
                <a:latin typeface="Microsoft Sans Serif"/>
                <a:cs typeface="Microsoft Sans Serif"/>
              </a:rPr>
              <a:t>mass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10" dirty="0">
                <a:latin typeface="Microsoft Sans Serif"/>
                <a:cs typeface="Microsoft Sans Serif"/>
              </a:rPr>
              <a:t>over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315" dirty="0">
                <a:latin typeface="Microsoft Sans Serif"/>
                <a:cs typeface="Microsoft Sans Serif"/>
              </a:rPr>
              <a:t>7000</a:t>
            </a:r>
            <a:r>
              <a:rPr sz="3650" spc="15" dirty="0">
                <a:latin typeface="Microsoft Sans Serif"/>
                <a:cs typeface="Microsoft Sans Serif"/>
              </a:rPr>
              <a:t> </a:t>
            </a:r>
            <a:r>
              <a:rPr sz="3650" spc="155" dirty="0">
                <a:latin typeface="Microsoft Sans Serif"/>
                <a:cs typeface="Microsoft Sans Serif"/>
              </a:rPr>
              <a:t>kg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14" dirty="0">
                <a:latin typeface="Microsoft Sans Serif"/>
                <a:cs typeface="Microsoft Sans Serif"/>
              </a:rPr>
              <a:t>were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00" dirty="0">
                <a:latin typeface="Microsoft Sans Serif"/>
                <a:cs typeface="Microsoft Sans Serif"/>
              </a:rPr>
              <a:t>successful.</a:t>
            </a:r>
            <a:endParaRPr sz="3650" dirty="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latin typeface="Microsoft Sans Serif"/>
                <a:cs typeface="Microsoft Sans Serif"/>
              </a:rPr>
              <a:t>KSC</a:t>
            </a:r>
            <a:r>
              <a:rPr sz="3650" spc="5" dirty="0">
                <a:latin typeface="Microsoft Sans Serif"/>
                <a:cs typeface="Microsoft Sans Serif"/>
              </a:rPr>
              <a:t> </a:t>
            </a:r>
            <a:r>
              <a:rPr sz="3650" spc="-65" dirty="0">
                <a:latin typeface="Microsoft Sans Serif"/>
                <a:cs typeface="Microsoft Sans Serif"/>
              </a:rPr>
              <a:t>LC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60" dirty="0">
                <a:latin typeface="Microsoft Sans Serif"/>
                <a:cs typeface="Microsoft Sans Serif"/>
              </a:rPr>
              <a:t>39A</a:t>
            </a:r>
            <a:r>
              <a:rPr sz="3650" spc="5" dirty="0">
                <a:latin typeface="Microsoft Sans Serif"/>
                <a:cs typeface="Microsoft Sans Serif"/>
              </a:rPr>
              <a:t> </a:t>
            </a:r>
            <a:r>
              <a:rPr sz="3650" spc="20" dirty="0">
                <a:latin typeface="Microsoft Sans Serif"/>
                <a:cs typeface="Microsoft Sans Serif"/>
              </a:rPr>
              <a:t>has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-45" dirty="0">
                <a:latin typeface="Microsoft Sans Serif"/>
                <a:cs typeface="Microsoft Sans Serif"/>
              </a:rPr>
              <a:t>a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5" dirty="0">
                <a:latin typeface="Microsoft Sans Serif"/>
                <a:cs typeface="Microsoft Sans Serif"/>
              </a:rPr>
              <a:t>100% </a:t>
            </a:r>
            <a:r>
              <a:rPr sz="3650" spc="85" dirty="0"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10" dirty="0">
                <a:latin typeface="Microsoft Sans Serif"/>
                <a:cs typeface="Microsoft Sans Serif"/>
              </a:rPr>
              <a:t>rate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75" dirty="0">
                <a:latin typeface="Microsoft Sans Serif"/>
                <a:cs typeface="Microsoft Sans Serif"/>
              </a:rPr>
              <a:t>for</a:t>
            </a:r>
            <a:r>
              <a:rPr sz="3650" spc="5" dirty="0">
                <a:latin typeface="Microsoft Sans Serif"/>
                <a:cs typeface="Microsoft Sans Serif"/>
              </a:rPr>
              <a:t> </a:t>
            </a:r>
            <a:r>
              <a:rPr sz="3650" spc="114" dirty="0"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35" dirty="0">
                <a:latin typeface="Microsoft Sans Serif"/>
                <a:cs typeface="Microsoft Sans Serif"/>
              </a:rPr>
              <a:t>mass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65" dirty="0">
                <a:latin typeface="Microsoft Sans Serif"/>
                <a:cs typeface="Microsoft Sans Serif"/>
              </a:rPr>
              <a:t>under</a:t>
            </a:r>
            <a:r>
              <a:rPr sz="3650" spc="5" dirty="0">
                <a:latin typeface="Microsoft Sans Serif"/>
                <a:cs typeface="Microsoft Sans Serif"/>
              </a:rPr>
              <a:t> </a:t>
            </a:r>
            <a:r>
              <a:rPr sz="3650" spc="285" dirty="0">
                <a:latin typeface="Microsoft Sans Serif"/>
                <a:cs typeface="Microsoft Sans Serif"/>
              </a:rPr>
              <a:t>5500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55" dirty="0">
                <a:latin typeface="Microsoft Sans Serif"/>
                <a:cs typeface="Microsoft Sans Serif"/>
              </a:rPr>
              <a:t>kg</a:t>
            </a:r>
            <a:r>
              <a:rPr sz="3650" spc="10" dirty="0">
                <a:latin typeface="Microsoft Sans Serif"/>
                <a:cs typeface="Microsoft Sans Serif"/>
              </a:rPr>
              <a:t> </a:t>
            </a:r>
            <a:r>
              <a:rPr sz="3650" spc="150" dirty="0">
                <a:latin typeface="Microsoft Sans Serif"/>
                <a:cs typeface="Microsoft Sans Serif"/>
              </a:rPr>
              <a:t>too.</a:t>
            </a:r>
            <a:endParaRPr sz="365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208" y="475510"/>
            <a:ext cx="18414655" cy="344543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662" y="1617682"/>
            <a:ext cx="211093" cy="116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54080" y="2183149"/>
            <a:ext cx="2412661" cy="3015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4115" y="841105"/>
            <a:ext cx="11308556" cy="271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12700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800" spc="-5"/>
              <a:t>•</a:t>
            </a:r>
            <a:endParaRPr lang="en-US" sz="800"/>
          </a:p>
          <a:p>
            <a:pPr marL="12700" indent="-228600">
              <a:lnSpc>
                <a:spcPct val="90000"/>
              </a:lnSpc>
              <a:spcBef>
                <a:spcPts val="3865"/>
              </a:spcBef>
              <a:buFont typeface="Arial" panose="020B0604020202020204" pitchFamily="34" charset="0"/>
              <a:buChar char="•"/>
            </a:pPr>
            <a:r>
              <a:rPr lang="en-US" sz="800" spc="-5"/>
              <a:t>•</a:t>
            </a:r>
            <a:endParaRPr lang="en-US" sz="800"/>
          </a:p>
          <a:p>
            <a:pPr marL="12700" indent="-228600">
              <a:lnSpc>
                <a:spcPct val="90000"/>
              </a:lnSpc>
              <a:spcBef>
                <a:spcPts val="3865"/>
              </a:spcBef>
              <a:buFont typeface="Arial" panose="020B0604020202020204" pitchFamily="34" charset="0"/>
              <a:buChar char="•"/>
            </a:pPr>
            <a:r>
              <a:rPr lang="en-US" sz="800" spc="-5"/>
              <a:t>•</a:t>
            </a:r>
            <a:endParaRPr lang="en-US" sz="800"/>
          </a:p>
          <a:p>
            <a:pPr marL="12700" indent="-228600">
              <a:lnSpc>
                <a:spcPct val="90000"/>
              </a:lnSpc>
              <a:spcBef>
                <a:spcPts val="3869"/>
              </a:spcBef>
              <a:buFont typeface="Arial" panose="020B0604020202020204" pitchFamily="34" charset="0"/>
              <a:buChar char="•"/>
            </a:pPr>
            <a:r>
              <a:rPr lang="en-US" sz="800" spc="-5"/>
              <a:t>•</a:t>
            </a:r>
            <a:endParaRPr lang="en-US" sz="800"/>
          </a:p>
          <a:p>
            <a:pPr marL="12700" indent="-228600">
              <a:lnSpc>
                <a:spcPct val="90000"/>
              </a:lnSpc>
              <a:spcBef>
                <a:spcPts val="3865"/>
              </a:spcBef>
              <a:buFont typeface="Arial" panose="020B0604020202020204" pitchFamily="34" charset="0"/>
              <a:buChar char="•"/>
            </a:pPr>
            <a:r>
              <a:rPr lang="en-US" sz="800" spc="-5"/>
              <a:t>•</a:t>
            </a:r>
            <a:endParaRPr lang="en-US" sz="800"/>
          </a:p>
          <a:p>
            <a:pPr marL="12700" indent="-228600">
              <a:lnSpc>
                <a:spcPct val="90000"/>
              </a:lnSpc>
              <a:spcBef>
                <a:spcPts val="3865"/>
              </a:spcBef>
              <a:buFont typeface="Arial" panose="020B0604020202020204" pitchFamily="34" charset="0"/>
              <a:buChar char="•"/>
            </a:pPr>
            <a:r>
              <a:rPr lang="en-US" sz="800" spc="-5"/>
              <a:t>•</a:t>
            </a:r>
            <a:endParaRPr lang="en-US" sz="8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9009" y="4506234"/>
            <a:ext cx="5910606" cy="5585523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525" y="1585931"/>
            <a:ext cx="4978490" cy="1161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A20AD-A735-9930-944B-354240544655}"/>
              </a:ext>
            </a:extLst>
          </p:cNvPr>
          <p:cNvSpPr txBox="1"/>
          <p:nvPr/>
        </p:nvSpPr>
        <p:spPr>
          <a:xfrm>
            <a:off x="914208" y="4174172"/>
            <a:ext cx="62311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7578" y="3167856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215" dirty="0">
                <a:latin typeface="Microsoft Sans Serif"/>
                <a:cs typeface="Microsoft Sans Serif"/>
              </a:rPr>
              <a:t>with</a:t>
            </a:r>
            <a:r>
              <a:rPr sz="3950" spc="-10" dirty="0">
                <a:latin typeface="Microsoft Sans Serif"/>
                <a:cs typeface="Microsoft Sans Serif"/>
              </a:rPr>
              <a:t> 100%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75" dirty="0"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latin typeface="Microsoft Sans Serif"/>
                <a:cs typeface="Microsoft Sans Serif"/>
              </a:rPr>
              <a:t> </a:t>
            </a:r>
            <a:r>
              <a:rPr sz="3950" spc="100" dirty="0">
                <a:latin typeface="Microsoft Sans Serif"/>
                <a:cs typeface="Microsoft Sans Serif"/>
              </a:rPr>
              <a:t>rate:</a:t>
            </a:r>
            <a:endParaRPr sz="3950" dirty="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latin typeface="Microsoft Sans Serif"/>
                <a:cs typeface="Microsoft Sans Serif"/>
              </a:rPr>
              <a:t> </a:t>
            </a:r>
            <a:r>
              <a:rPr sz="3950" spc="-140" dirty="0">
                <a:latin typeface="Microsoft Sans Serif"/>
                <a:cs typeface="Microsoft Sans Serif"/>
              </a:rPr>
              <a:t>GEO,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-125" dirty="0">
                <a:latin typeface="Microsoft Sans Serif"/>
                <a:cs typeface="Microsoft Sans Serif"/>
              </a:rPr>
              <a:t>HEO,</a:t>
            </a:r>
            <a:r>
              <a:rPr sz="3950" spc="-20" dirty="0">
                <a:latin typeface="Microsoft Sans Serif"/>
                <a:cs typeface="Microsoft Sans Serif"/>
              </a:rPr>
              <a:t> </a:t>
            </a:r>
            <a:r>
              <a:rPr sz="3950" spc="-85" dirty="0">
                <a:latin typeface="Microsoft Sans Serif"/>
                <a:cs typeface="Microsoft Sans Serif"/>
              </a:rPr>
              <a:t>SSO</a:t>
            </a:r>
            <a:endParaRPr sz="3950" dirty="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215" dirty="0">
                <a:latin typeface="Microsoft Sans Serif"/>
                <a:cs typeface="Microsoft Sans Serif"/>
              </a:rPr>
              <a:t>with</a:t>
            </a:r>
            <a:r>
              <a:rPr sz="3950" spc="-10" dirty="0">
                <a:latin typeface="Microsoft Sans Serif"/>
                <a:cs typeface="Microsoft Sans Serif"/>
              </a:rPr>
              <a:t> </a:t>
            </a:r>
            <a:r>
              <a:rPr sz="3950" spc="40" dirty="0">
                <a:latin typeface="Microsoft Sans Serif"/>
                <a:cs typeface="Microsoft Sans Serif"/>
              </a:rPr>
              <a:t>0%</a:t>
            </a:r>
            <a:r>
              <a:rPr sz="3950" spc="-10" dirty="0">
                <a:latin typeface="Microsoft Sans Serif"/>
                <a:cs typeface="Microsoft Sans Serif"/>
              </a:rPr>
              <a:t> </a:t>
            </a:r>
            <a:r>
              <a:rPr sz="3950" spc="75" dirty="0"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latin typeface="Microsoft Sans Serif"/>
                <a:cs typeface="Microsoft Sans Serif"/>
              </a:rPr>
              <a:t> </a:t>
            </a:r>
            <a:r>
              <a:rPr sz="3950" spc="100" dirty="0">
                <a:latin typeface="Microsoft Sans Serif"/>
                <a:cs typeface="Microsoft Sans Serif"/>
              </a:rPr>
              <a:t>rate:</a:t>
            </a:r>
            <a:endParaRPr sz="3950" dirty="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latin typeface="Microsoft Sans Serif"/>
                <a:cs typeface="Microsoft Sans Serif"/>
              </a:rPr>
              <a:t>SO</a:t>
            </a:r>
            <a:endParaRPr sz="3950" dirty="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latin typeface="Microsoft Sans Serif"/>
                <a:cs typeface="Microsoft Sans Serif"/>
              </a:rPr>
              <a:t> </a:t>
            </a:r>
            <a:r>
              <a:rPr sz="3950" spc="215" dirty="0">
                <a:latin typeface="Microsoft Sans Serif"/>
                <a:cs typeface="Microsoft Sans Serif"/>
              </a:rPr>
              <a:t>with</a:t>
            </a:r>
            <a:r>
              <a:rPr sz="3950" spc="-20" dirty="0">
                <a:latin typeface="Microsoft Sans Serif"/>
                <a:cs typeface="Microsoft Sans Serif"/>
              </a:rPr>
              <a:t> </a:t>
            </a:r>
            <a:r>
              <a:rPr sz="3950" spc="75" dirty="0"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110" dirty="0"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latin typeface="Microsoft Sans Serif"/>
                <a:cs typeface="Microsoft Sans Serif"/>
              </a:rPr>
              <a:t> </a:t>
            </a:r>
            <a:r>
              <a:rPr sz="3950" spc="165" dirty="0"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latin typeface="Microsoft Sans Serif"/>
                <a:cs typeface="Microsoft Sans Serif"/>
              </a:rPr>
              <a:t> </a:t>
            </a:r>
            <a:r>
              <a:rPr sz="3950" spc="65" dirty="0">
                <a:latin typeface="Microsoft Sans Serif"/>
                <a:cs typeface="Microsoft Sans Serif"/>
              </a:rPr>
              <a:t>50%</a:t>
            </a:r>
            <a:r>
              <a:rPr sz="3950" spc="-25" dirty="0">
                <a:latin typeface="Microsoft Sans Serif"/>
                <a:cs typeface="Microsoft Sans Serif"/>
              </a:rPr>
              <a:t> </a:t>
            </a:r>
            <a:r>
              <a:rPr sz="3950" spc="130" dirty="0">
                <a:latin typeface="Microsoft Sans Serif"/>
                <a:cs typeface="Microsoft Sans Serif"/>
              </a:rPr>
              <a:t>and</a:t>
            </a:r>
            <a:r>
              <a:rPr sz="3950" spc="-25" dirty="0">
                <a:latin typeface="Microsoft Sans Serif"/>
                <a:cs typeface="Microsoft Sans Serif"/>
              </a:rPr>
              <a:t> </a:t>
            </a:r>
            <a:r>
              <a:rPr sz="3950" spc="-35" dirty="0">
                <a:latin typeface="Microsoft Sans Serif"/>
                <a:cs typeface="Microsoft Sans Serif"/>
              </a:rPr>
              <a:t>85%:</a:t>
            </a:r>
            <a:endParaRPr sz="3950" dirty="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latin typeface="Microsoft Sans Serif"/>
                <a:cs typeface="Microsoft Sans Serif"/>
              </a:rPr>
              <a:t>GTO,</a:t>
            </a:r>
            <a:r>
              <a:rPr sz="3950" spc="-20" dirty="0">
                <a:latin typeface="Microsoft Sans Serif"/>
                <a:cs typeface="Microsoft Sans Serif"/>
              </a:rPr>
              <a:t> </a:t>
            </a:r>
            <a:r>
              <a:rPr sz="3950" spc="-120" dirty="0">
                <a:latin typeface="Microsoft Sans Serif"/>
                <a:cs typeface="Microsoft Sans Serif"/>
              </a:rPr>
              <a:t>ISS,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-150" dirty="0">
                <a:latin typeface="Microsoft Sans Serif"/>
                <a:cs typeface="Microsoft Sans Serif"/>
              </a:rPr>
              <a:t>LEO,</a:t>
            </a:r>
            <a:r>
              <a:rPr sz="3950" spc="-20" dirty="0">
                <a:latin typeface="Microsoft Sans Serif"/>
                <a:cs typeface="Microsoft Sans Serif"/>
              </a:rPr>
              <a:t> </a:t>
            </a:r>
            <a:r>
              <a:rPr sz="3950" spc="-110" dirty="0">
                <a:latin typeface="Microsoft Sans Serif"/>
                <a:cs typeface="Microsoft Sans Serif"/>
              </a:rPr>
              <a:t>MEO,</a:t>
            </a:r>
            <a:r>
              <a:rPr sz="3950" spc="-15" dirty="0">
                <a:latin typeface="Microsoft Sans Serif"/>
                <a:cs typeface="Microsoft Sans Serif"/>
              </a:rPr>
              <a:t> </a:t>
            </a:r>
            <a:r>
              <a:rPr sz="3950" spc="-100" dirty="0">
                <a:latin typeface="Microsoft Sans Serif"/>
                <a:cs typeface="Microsoft Sans Serif"/>
              </a:rPr>
              <a:t>PO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5D095-63FC-D412-E689-6406B8EC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98" y="3749675"/>
            <a:ext cx="8274566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103798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80" dirty="0">
                <a:latin typeface="Microsoft Sans Serif"/>
                <a:cs typeface="Microsoft Sans Serif"/>
              </a:rPr>
              <a:t>In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-130" dirty="0">
                <a:latin typeface="Microsoft Sans Serif"/>
                <a:cs typeface="Microsoft Sans Serif"/>
              </a:rPr>
              <a:t>LEO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210" dirty="0">
                <a:latin typeface="Microsoft Sans Serif"/>
                <a:cs typeface="Microsoft Sans Serif"/>
              </a:rPr>
              <a:t>orbit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65" dirty="0"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80" dirty="0">
                <a:latin typeface="Microsoft Sans Serif"/>
                <a:cs typeface="Microsoft Sans Serif"/>
              </a:rPr>
              <a:t>appears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Microsoft Sans Serif"/>
                <a:cs typeface="Microsoft Sans Serif"/>
              </a:rPr>
              <a:t>related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250" dirty="0">
                <a:latin typeface="Microsoft Sans Serif"/>
                <a:cs typeface="Microsoft Sans Serif"/>
              </a:rPr>
              <a:t>to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90" dirty="0">
                <a:latin typeface="Microsoft Sans Serif"/>
                <a:cs typeface="Microsoft Sans Serif"/>
              </a:rPr>
              <a:t>number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229" dirty="0">
                <a:latin typeface="Microsoft Sans Serif"/>
                <a:cs typeface="Microsoft Sans Serif"/>
              </a:rPr>
              <a:t>of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Times New Roman"/>
                <a:cs typeface="Times New Roman"/>
              </a:rPr>
              <a:t>f</a:t>
            </a:r>
            <a:r>
              <a:rPr sz="3600" spc="120" dirty="0">
                <a:latin typeface="Microsoft Sans Serif"/>
                <a:cs typeface="Microsoft Sans Serif"/>
              </a:rPr>
              <a:t>lights; </a:t>
            </a:r>
            <a:r>
              <a:rPr sz="3600" spc="-1035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on </a:t>
            </a:r>
            <a:r>
              <a:rPr sz="3600" spc="175" dirty="0">
                <a:latin typeface="Microsoft Sans Serif"/>
                <a:cs typeface="Microsoft Sans Serif"/>
              </a:rPr>
              <a:t>the other </a:t>
            </a:r>
            <a:r>
              <a:rPr sz="3600" spc="114" dirty="0">
                <a:latin typeface="Microsoft Sans Serif"/>
                <a:cs typeface="Microsoft Sans Serif"/>
              </a:rPr>
              <a:t>hand, </a:t>
            </a:r>
            <a:r>
              <a:rPr sz="3600" spc="135" dirty="0">
                <a:latin typeface="Microsoft Sans Serif"/>
                <a:cs typeface="Microsoft Sans Serif"/>
              </a:rPr>
              <a:t>there </a:t>
            </a:r>
            <a:r>
              <a:rPr sz="3600" spc="50" dirty="0">
                <a:latin typeface="Microsoft Sans Serif"/>
                <a:cs typeface="Microsoft Sans Serif"/>
              </a:rPr>
              <a:t>seems </a:t>
            </a:r>
            <a:r>
              <a:rPr sz="3600" spc="250" dirty="0">
                <a:latin typeface="Microsoft Sans Serif"/>
                <a:cs typeface="Microsoft Sans Serif"/>
              </a:rPr>
              <a:t>to </a:t>
            </a:r>
            <a:r>
              <a:rPr sz="3600" spc="165" dirty="0">
                <a:latin typeface="Microsoft Sans Serif"/>
                <a:cs typeface="Microsoft Sans Serif"/>
              </a:rPr>
              <a:t>be </a:t>
            </a:r>
            <a:r>
              <a:rPr sz="3600" spc="180" dirty="0">
                <a:latin typeface="Microsoft Sans Serif"/>
                <a:cs typeface="Microsoft Sans Serif"/>
              </a:rPr>
              <a:t>no </a:t>
            </a:r>
            <a:r>
              <a:rPr sz="3600" spc="120" dirty="0">
                <a:latin typeface="Microsoft Sans Serif"/>
                <a:cs typeface="Microsoft Sans Serif"/>
              </a:rPr>
              <a:t>relationship </a:t>
            </a:r>
            <a:r>
              <a:rPr sz="3600" spc="165" dirty="0">
                <a:latin typeface="Microsoft Sans Serif"/>
                <a:cs typeface="Microsoft Sans Serif"/>
              </a:rPr>
              <a:t>between </a:t>
            </a:r>
            <a:r>
              <a:rPr sz="3600" spc="160" dirty="0">
                <a:latin typeface="Times New Roman"/>
                <a:cs typeface="Times New Roman"/>
              </a:rPr>
              <a:t>f</a:t>
            </a:r>
            <a:r>
              <a:rPr sz="3600" spc="160" dirty="0">
                <a:latin typeface="Microsoft Sans Serif"/>
                <a:cs typeface="Microsoft Sans Serif"/>
              </a:rPr>
              <a:t>light </a:t>
            </a:r>
            <a:r>
              <a:rPr sz="3600" spc="165" dirty="0">
                <a:latin typeface="Microsoft Sans Serif"/>
                <a:cs typeface="Microsoft Sans Serif"/>
              </a:rPr>
              <a:t> </a:t>
            </a:r>
            <a:r>
              <a:rPr sz="3600" spc="190" dirty="0">
                <a:latin typeface="Microsoft Sans Serif"/>
                <a:cs typeface="Microsoft Sans Serif"/>
              </a:rPr>
              <a:t>number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170" dirty="0">
                <a:latin typeface="Microsoft Sans Serif"/>
                <a:cs typeface="Microsoft Sans Serif"/>
              </a:rPr>
              <a:t>when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in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-105" dirty="0">
                <a:latin typeface="Microsoft Sans Serif"/>
                <a:cs typeface="Microsoft Sans Serif"/>
              </a:rPr>
              <a:t>GTO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orbit.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488886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50" dirty="0">
                <a:latin typeface="Microsoft Sans Serif"/>
                <a:cs typeface="Microsoft Sans Serif"/>
              </a:rPr>
              <a:t>Heavy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90" dirty="0">
                <a:latin typeface="Microsoft Sans Serif"/>
                <a:cs typeface="Microsoft Sans Serif"/>
              </a:rPr>
              <a:t>payloads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40" dirty="0">
                <a:latin typeface="Microsoft Sans Serif"/>
                <a:cs typeface="Microsoft Sans Serif"/>
              </a:rPr>
              <a:t>have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-60" dirty="0">
                <a:latin typeface="Microsoft Sans Serif"/>
                <a:cs typeface="Microsoft Sans Serif"/>
              </a:rPr>
              <a:t>a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Microsoft Sans Serif"/>
                <a:cs typeface="Microsoft Sans Serif"/>
              </a:rPr>
              <a:t>negative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Microsoft Sans Serif"/>
                <a:cs typeface="Microsoft Sans Serif"/>
              </a:rPr>
              <a:t>in</a:t>
            </a:r>
            <a:r>
              <a:rPr sz="3600" spc="120" dirty="0">
                <a:latin typeface="Times New Roman"/>
                <a:cs typeface="Times New Roman"/>
              </a:rPr>
              <a:t>f</a:t>
            </a:r>
            <a:r>
              <a:rPr sz="3600" spc="120" dirty="0">
                <a:latin typeface="Microsoft Sans Serif"/>
                <a:cs typeface="Microsoft Sans Serif"/>
              </a:rPr>
              <a:t>luence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on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-105" dirty="0">
                <a:latin typeface="Microsoft Sans Serif"/>
                <a:cs typeface="Microsoft Sans Serif"/>
              </a:rPr>
              <a:t>GTO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65" dirty="0">
                <a:latin typeface="Microsoft Sans Serif"/>
                <a:cs typeface="Microsoft Sans Serif"/>
              </a:rPr>
              <a:t>orbits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and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positive </a:t>
            </a:r>
            <a:r>
              <a:rPr sz="3600" spc="-1035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on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-105" dirty="0">
                <a:latin typeface="Microsoft Sans Serif"/>
                <a:cs typeface="Microsoft Sans Serif"/>
              </a:rPr>
              <a:t>GTO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and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dirty="0">
                <a:latin typeface="Microsoft Sans Serif"/>
                <a:cs typeface="Microsoft Sans Serif"/>
              </a:rPr>
              <a:t>Polar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-130" dirty="0">
                <a:latin typeface="Microsoft Sans Serif"/>
                <a:cs typeface="Microsoft Sans Serif"/>
              </a:rPr>
              <a:t>LEO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-90" dirty="0">
                <a:latin typeface="Microsoft Sans Serif"/>
                <a:cs typeface="Microsoft Sans Serif"/>
              </a:rPr>
              <a:t>(ISS)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40" dirty="0">
                <a:latin typeface="Microsoft Sans Serif"/>
                <a:cs typeface="Microsoft Sans Serif"/>
              </a:rPr>
              <a:t>orbits.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17478" y="4359275"/>
            <a:ext cx="5315172" cy="19811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latin typeface="Microsoft Sans Serif"/>
                <a:cs typeface="Microsoft Sans Serif"/>
              </a:rPr>
              <a:t>The </a:t>
            </a:r>
            <a:r>
              <a:rPr sz="3950" spc="75" dirty="0"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latin typeface="Microsoft Sans Serif"/>
                <a:cs typeface="Microsoft Sans Serif"/>
              </a:rPr>
              <a:t>rate </a:t>
            </a:r>
            <a:r>
              <a:rPr sz="3950" spc="114" dirty="0">
                <a:latin typeface="Microsoft Sans Serif"/>
                <a:cs typeface="Microsoft Sans Serif"/>
              </a:rPr>
              <a:t> </a:t>
            </a:r>
            <a:r>
              <a:rPr sz="3950" spc="105" dirty="0">
                <a:latin typeface="Microsoft Sans Serif"/>
                <a:cs typeface="Microsoft Sans Serif"/>
              </a:rPr>
              <a:t>since </a:t>
            </a:r>
            <a:r>
              <a:rPr sz="3950" spc="10" dirty="0">
                <a:latin typeface="Microsoft Sans Serif"/>
                <a:cs typeface="Microsoft Sans Serif"/>
              </a:rPr>
              <a:t>2013 </a:t>
            </a:r>
            <a:r>
              <a:rPr sz="3950" spc="155" dirty="0">
                <a:latin typeface="Microsoft Sans Serif"/>
                <a:cs typeface="Microsoft Sans Serif"/>
              </a:rPr>
              <a:t>kept </a:t>
            </a:r>
            <a:r>
              <a:rPr sz="3950" spc="160" dirty="0">
                <a:latin typeface="Microsoft Sans Serif"/>
                <a:cs typeface="Microsoft Sans Serif"/>
              </a:rPr>
              <a:t> </a:t>
            </a:r>
            <a:r>
              <a:rPr sz="3950" spc="114" dirty="0"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latin typeface="Microsoft Sans Serif"/>
                <a:cs typeface="Microsoft Sans Serif"/>
              </a:rPr>
              <a:t> </a:t>
            </a:r>
            <a:r>
              <a:rPr sz="3950" spc="160" dirty="0">
                <a:latin typeface="Microsoft Sans Serif"/>
                <a:cs typeface="Microsoft Sans Serif"/>
              </a:rPr>
              <a:t>till</a:t>
            </a:r>
            <a:r>
              <a:rPr sz="3950" spc="-40" dirty="0">
                <a:latin typeface="Microsoft Sans Serif"/>
                <a:cs typeface="Microsoft Sans Serif"/>
              </a:rPr>
              <a:t> </a:t>
            </a:r>
            <a:r>
              <a:rPr sz="3950" spc="150" dirty="0">
                <a:latin typeface="Microsoft Sans Serif"/>
                <a:cs typeface="Microsoft Sans Serif"/>
              </a:rPr>
              <a:t>2020.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latin typeface="Microsoft Sans Serif"/>
                <a:cs typeface="Microsoft Sans Serif"/>
              </a:rPr>
              <a:t>Explanation:</a:t>
            </a:r>
            <a:endParaRPr sz="4450" dirty="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latin typeface="Microsoft Sans Serif"/>
                <a:cs typeface="Microsoft Sans Serif"/>
              </a:rPr>
              <a:t>Displaying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75" dirty="0">
                <a:latin typeface="Microsoft Sans Serif"/>
                <a:cs typeface="Microsoft Sans Serif"/>
              </a:rPr>
              <a:t>the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80" dirty="0">
                <a:latin typeface="Microsoft Sans Serif"/>
                <a:cs typeface="Microsoft Sans Serif"/>
              </a:rPr>
              <a:t>names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229" dirty="0">
                <a:latin typeface="Microsoft Sans Serif"/>
                <a:cs typeface="Microsoft Sans Serif"/>
              </a:rPr>
              <a:t>of</a:t>
            </a:r>
            <a:r>
              <a:rPr sz="3950" spc="5" dirty="0">
                <a:latin typeface="Microsoft Sans Serif"/>
                <a:cs typeface="Microsoft Sans Serif"/>
              </a:rPr>
              <a:t> </a:t>
            </a:r>
            <a:r>
              <a:rPr sz="3950" spc="175" dirty="0">
                <a:latin typeface="Microsoft Sans Serif"/>
                <a:cs typeface="Microsoft Sans Serif"/>
              </a:rPr>
              <a:t>the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50" dirty="0">
                <a:latin typeface="Microsoft Sans Serif"/>
                <a:cs typeface="Microsoft Sans Serif"/>
              </a:rPr>
              <a:t>unique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35" dirty="0">
                <a:latin typeface="Microsoft Sans Serif"/>
                <a:cs typeface="Microsoft Sans Serif"/>
              </a:rPr>
              <a:t>launch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65" dirty="0">
                <a:latin typeface="Microsoft Sans Serif"/>
                <a:cs typeface="Microsoft Sans Serif"/>
              </a:rPr>
              <a:t>sites</a:t>
            </a:r>
            <a:r>
              <a:rPr sz="3950" spc="5" dirty="0">
                <a:latin typeface="Microsoft Sans Serif"/>
                <a:cs typeface="Microsoft Sans Serif"/>
              </a:rPr>
              <a:t> </a:t>
            </a:r>
            <a:r>
              <a:rPr sz="3950" spc="135" dirty="0">
                <a:latin typeface="Microsoft Sans Serif"/>
                <a:cs typeface="Microsoft Sans Serif"/>
              </a:rPr>
              <a:t>in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75" dirty="0">
                <a:latin typeface="Microsoft Sans Serif"/>
                <a:cs typeface="Microsoft Sans Serif"/>
              </a:rPr>
              <a:t>the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95" dirty="0">
                <a:latin typeface="Microsoft Sans Serif"/>
                <a:cs typeface="Microsoft Sans Serif"/>
              </a:rPr>
              <a:t>space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90" dirty="0">
                <a:latin typeface="Microsoft Sans Serif"/>
                <a:cs typeface="Microsoft Sans Serif"/>
              </a:rPr>
              <a:t>mission.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latin typeface="Microsoft Sans Serif"/>
                <a:cs typeface="Microsoft Sans Serif"/>
              </a:rPr>
              <a:t>Explanation:</a:t>
            </a:r>
            <a:endParaRPr sz="4450" dirty="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latin typeface="Microsoft Sans Serif"/>
                <a:cs typeface="Microsoft Sans Serif"/>
              </a:rPr>
              <a:t>Displaying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25" dirty="0">
                <a:latin typeface="Microsoft Sans Serif"/>
                <a:cs typeface="Microsoft Sans Serif"/>
              </a:rPr>
              <a:t>5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35" dirty="0">
                <a:latin typeface="Microsoft Sans Serif"/>
                <a:cs typeface="Microsoft Sans Serif"/>
              </a:rPr>
              <a:t>records</a:t>
            </a:r>
            <a:r>
              <a:rPr sz="3950" spc="5" dirty="0">
                <a:latin typeface="Microsoft Sans Serif"/>
                <a:cs typeface="Microsoft Sans Serif"/>
              </a:rPr>
              <a:t> </a:t>
            </a:r>
            <a:r>
              <a:rPr sz="3950" spc="130" dirty="0">
                <a:latin typeface="Microsoft Sans Serif"/>
                <a:cs typeface="Microsoft Sans Serif"/>
              </a:rPr>
              <a:t>where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35" dirty="0">
                <a:latin typeface="Microsoft Sans Serif"/>
                <a:cs typeface="Microsoft Sans Serif"/>
              </a:rPr>
              <a:t>launch</a:t>
            </a:r>
            <a:r>
              <a:rPr sz="3950" spc="5" dirty="0">
                <a:latin typeface="Microsoft Sans Serif"/>
                <a:cs typeface="Microsoft Sans Serif"/>
              </a:rPr>
              <a:t> </a:t>
            </a:r>
            <a:r>
              <a:rPr sz="3950" spc="65" dirty="0">
                <a:latin typeface="Microsoft Sans Serif"/>
                <a:cs typeface="Microsoft Sans Serif"/>
              </a:rPr>
              <a:t>sites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75" dirty="0">
                <a:latin typeface="Microsoft Sans Serif"/>
                <a:cs typeface="Microsoft Sans Serif"/>
              </a:rPr>
              <a:t>begin</a:t>
            </a:r>
            <a:r>
              <a:rPr sz="3950" spc="5" dirty="0">
                <a:latin typeface="Microsoft Sans Serif"/>
                <a:cs typeface="Microsoft Sans Serif"/>
              </a:rPr>
              <a:t> </a:t>
            </a:r>
            <a:r>
              <a:rPr sz="3950" spc="215" dirty="0">
                <a:latin typeface="Microsoft Sans Serif"/>
                <a:cs typeface="Microsoft Sans Serif"/>
              </a:rPr>
              <a:t>with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175" dirty="0">
                <a:latin typeface="Microsoft Sans Serif"/>
                <a:cs typeface="Microsoft Sans Serif"/>
              </a:rPr>
              <a:t>the</a:t>
            </a:r>
            <a:r>
              <a:rPr sz="3950" spc="5" dirty="0">
                <a:latin typeface="Microsoft Sans Serif"/>
                <a:cs typeface="Microsoft Sans Serif"/>
              </a:rPr>
              <a:t> </a:t>
            </a:r>
            <a:r>
              <a:rPr sz="3950" spc="160" dirty="0">
                <a:latin typeface="Microsoft Sans Serif"/>
                <a:cs typeface="Microsoft Sans Serif"/>
              </a:rPr>
              <a:t>string</a:t>
            </a:r>
            <a:r>
              <a:rPr sz="3950" dirty="0">
                <a:latin typeface="Microsoft Sans Serif"/>
                <a:cs typeface="Microsoft Sans Serif"/>
              </a:rPr>
              <a:t> </a:t>
            </a:r>
            <a:r>
              <a:rPr sz="3950" spc="-110" dirty="0">
                <a:latin typeface="Microsoft Sans Serif"/>
                <a:cs typeface="Microsoft Sans Serif"/>
              </a:rPr>
              <a:t>'CCA'.</a:t>
            </a:r>
            <a:endParaRPr sz="395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488886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85" dirty="0">
                <a:latin typeface="Microsoft Sans Serif"/>
                <a:cs typeface="Microsoft Sans Serif"/>
              </a:rPr>
              <a:t>Displaying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total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14" dirty="0">
                <a:latin typeface="Microsoft Sans Serif"/>
                <a:cs typeface="Microsoft Sans Serif"/>
              </a:rPr>
              <a:t>payload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25" dirty="0">
                <a:latin typeface="Microsoft Sans Serif"/>
                <a:cs typeface="Microsoft Sans Serif"/>
              </a:rPr>
              <a:t>mass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40" dirty="0">
                <a:latin typeface="Microsoft Sans Serif"/>
                <a:cs typeface="Microsoft Sans Serif"/>
              </a:rPr>
              <a:t>carried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by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25" dirty="0">
                <a:latin typeface="Microsoft Sans Serif"/>
                <a:cs typeface="Microsoft Sans Serif"/>
              </a:rPr>
              <a:t>boosters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45" dirty="0">
                <a:latin typeface="Microsoft Sans Serif"/>
                <a:cs typeface="Microsoft Sans Serif"/>
              </a:rPr>
              <a:t>launched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by </a:t>
            </a:r>
            <a:r>
              <a:rPr sz="3600" spc="-1035" dirty="0">
                <a:latin typeface="Microsoft Sans Serif"/>
                <a:cs typeface="Microsoft Sans Serif"/>
              </a:rPr>
              <a:t> </a:t>
            </a:r>
            <a:r>
              <a:rPr sz="3600" spc="-60" dirty="0">
                <a:latin typeface="Microsoft Sans Serif"/>
                <a:cs typeface="Microsoft Sans Serif"/>
              </a:rPr>
              <a:t>NASA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-100" dirty="0">
                <a:latin typeface="Microsoft Sans Serif"/>
                <a:cs typeface="Microsoft Sans Serif"/>
              </a:rPr>
              <a:t>(CRS).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85" dirty="0">
                <a:latin typeface="Microsoft Sans Serif"/>
                <a:cs typeface="Microsoft Sans Serif"/>
              </a:rPr>
              <a:t>Displaying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60" dirty="0">
                <a:latin typeface="Microsoft Sans Serif"/>
                <a:cs typeface="Microsoft Sans Serif"/>
              </a:rPr>
              <a:t>average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14" dirty="0">
                <a:latin typeface="Microsoft Sans Serif"/>
                <a:cs typeface="Microsoft Sans Serif"/>
              </a:rPr>
              <a:t>payload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25" dirty="0">
                <a:latin typeface="Microsoft Sans Serif"/>
                <a:cs typeface="Microsoft Sans Serif"/>
              </a:rPr>
              <a:t>mass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40" dirty="0">
                <a:latin typeface="Microsoft Sans Serif"/>
                <a:cs typeface="Microsoft Sans Serif"/>
              </a:rPr>
              <a:t>carried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80" dirty="0">
                <a:latin typeface="Microsoft Sans Serif"/>
                <a:cs typeface="Microsoft Sans Serif"/>
              </a:rPr>
              <a:t>by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booster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95" dirty="0">
                <a:latin typeface="Microsoft Sans Serif"/>
                <a:cs typeface="Microsoft Sans Serif"/>
              </a:rPr>
              <a:t>version</a:t>
            </a:r>
            <a:r>
              <a:rPr sz="3600" dirty="0">
                <a:latin typeface="Microsoft Sans Serif"/>
                <a:cs typeface="Microsoft Sans Serif"/>
              </a:rPr>
              <a:t> F9 </a:t>
            </a:r>
            <a:r>
              <a:rPr sz="3600" spc="-300" dirty="0">
                <a:latin typeface="Microsoft Sans Serif"/>
                <a:cs typeface="Microsoft Sans Serif"/>
              </a:rPr>
              <a:t>v1.1.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488886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114" dirty="0">
                <a:latin typeface="Microsoft Sans Serif"/>
                <a:cs typeface="Microsoft Sans Serif"/>
              </a:rPr>
              <a:t>Listing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45" dirty="0">
                <a:latin typeface="Microsoft Sans Serif"/>
                <a:cs typeface="Microsoft Sans Serif"/>
              </a:rPr>
              <a:t>date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70" dirty="0">
                <a:latin typeface="Microsoft Sans Serif"/>
                <a:cs typeface="Microsoft Sans Serif"/>
              </a:rPr>
              <a:t>when</a:t>
            </a:r>
            <a:r>
              <a:rPr sz="3600" spc="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95" dirty="0">
                <a:latin typeface="Times New Roman"/>
                <a:cs typeface="Times New Roman"/>
              </a:rPr>
              <a:t>f</a:t>
            </a:r>
            <a:r>
              <a:rPr sz="3600" spc="95" dirty="0">
                <a:latin typeface="Microsoft Sans Serif"/>
                <a:cs typeface="Microsoft Sans Serif"/>
              </a:rPr>
              <a:t>irst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05" dirty="0">
                <a:latin typeface="Microsoft Sans Serif"/>
                <a:cs typeface="Microsoft Sans Serif"/>
              </a:rPr>
              <a:t>successful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50" dirty="0">
                <a:latin typeface="Microsoft Sans Serif"/>
                <a:cs typeface="Microsoft Sans Serif"/>
              </a:rPr>
              <a:t>landing</a:t>
            </a:r>
            <a:r>
              <a:rPr sz="3600" spc="5" dirty="0">
                <a:latin typeface="Microsoft Sans Serif"/>
                <a:cs typeface="Microsoft Sans Serif"/>
              </a:rPr>
              <a:t> </a:t>
            </a:r>
            <a:r>
              <a:rPr sz="3600" spc="210" dirty="0">
                <a:latin typeface="Microsoft Sans Serif"/>
                <a:cs typeface="Microsoft Sans Serif"/>
              </a:rPr>
              <a:t>outcome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in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95" dirty="0">
                <a:latin typeface="Microsoft Sans Serif"/>
                <a:cs typeface="Microsoft Sans Serif"/>
              </a:rPr>
              <a:t>ground </a:t>
            </a:r>
            <a:r>
              <a:rPr sz="3600" spc="-1035" dirty="0">
                <a:latin typeface="Microsoft Sans Serif"/>
                <a:cs typeface="Microsoft Sans Serif"/>
              </a:rPr>
              <a:t> </a:t>
            </a:r>
            <a:r>
              <a:rPr sz="3600" spc="165" dirty="0">
                <a:latin typeface="Microsoft Sans Serif"/>
                <a:cs typeface="Microsoft Sans Serif"/>
              </a:rPr>
              <a:t>pad</a:t>
            </a:r>
            <a:r>
              <a:rPr sz="3600" spc="-10" dirty="0">
                <a:latin typeface="Microsoft Sans Serif"/>
                <a:cs typeface="Microsoft Sans Serif"/>
              </a:rPr>
              <a:t> </a:t>
            </a:r>
            <a:r>
              <a:rPr sz="3600" spc="35" dirty="0">
                <a:latin typeface="Microsoft Sans Serif"/>
                <a:cs typeface="Microsoft Sans Serif"/>
              </a:rPr>
              <a:t>was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05" dirty="0">
                <a:latin typeface="Microsoft Sans Serif"/>
                <a:cs typeface="Microsoft Sans Serif"/>
              </a:rPr>
              <a:t>achieved.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099073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480" y="3950732"/>
            <a:ext cx="6997501" cy="30159"/>
          </a:xfrm>
          <a:custGeom>
            <a:avLst/>
            <a:gdLst>
              <a:gd name="connsiteX0" fmla="*/ 0 w 6997501"/>
              <a:gd name="connsiteY0" fmla="*/ 0 h 30159"/>
              <a:gd name="connsiteX1" fmla="*/ 699750 w 6997501"/>
              <a:gd name="connsiteY1" fmla="*/ 0 h 30159"/>
              <a:gd name="connsiteX2" fmla="*/ 1469475 w 6997501"/>
              <a:gd name="connsiteY2" fmla="*/ 0 h 30159"/>
              <a:gd name="connsiteX3" fmla="*/ 2099250 w 6997501"/>
              <a:gd name="connsiteY3" fmla="*/ 0 h 30159"/>
              <a:gd name="connsiteX4" fmla="*/ 2659050 w 6997501"/>
              <a:gd name="connsiteY4" fmla="*/ 0 h 30159"/>
              <a:gd name="connsiteX5" fmla="*/ 3218850 w 6997501"/>
              <a:gd name="connsiteY5" fmla="*/ 0 h 30159"/>
              <a:gd name="connsiteX6" fmla="*/ 3708676 w 6997501"/>
              <a:gd name="connsiteY6" fmla="*/ 0 h 30159"/>
              <a:gd name="connsiteX7" fmla="*/ 4548376 w 6997501"/>
              <a:gd name="connsiteY7" fmla="*/ 0 h 30159"/>
              <a:gd name="connsiteX8" fmla="*/ 5388076 w 6997501"/>
              <a:gd name="connsiteY8" fmla="*/ 0 h 30159"/>
              <a:gd name="connsiteX9" fmla="*/ 6227776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5038201 w 6997501"/>
              <a:gd name="connsiteY14" fmla="*/ 30159 h 30159"/>
              <a:gd name="connsiteX15" fmla="*/ 4548376 w 6997501"/>
              <a:gd name="connsiteY15" fmla="*/ 30159 h 30159"/>
              <a:gd name="connsiteX16" fmla="*/ 4058551 w 6997501"/>
              <a:gd name="connsiteY16" fmla="*/ 30159 h 30159"/>
              <a:gd name="connsiteX17" fmla="*/ 3498751 w 6997501"/>
              <a:gd name="connsiteY17" fmla="*/ 30159 h 30159"/>
              <a:gd name="connsiteX18" fmla="*/ 2938950 w 6997501"/>
              <a:gd name="connsiteY18" fmla="*/ 30159 h 30159"/>
              <a:gd name="connsiteX19" fmla="*/ 2379150 w 6997501"/>
              <a:gd name="connsiteY19" fmla="*/ 30159 h 30159"/>
              <a:gd name="connsiteX20" fmla="*/ 1819350 w 6997501"/>
              <a:gd name="connsiteY20" fmla="*/ 30159 h 30159"/>
              <a:gd name="connsiteX21" fmla="*/ 1259550 w 6997501"/>
              <a:gd name="connsiteY21" fmla="*/ 30159 h 30159"/>
              <a:gd name="connsiteX22" fmla="*/ 0 w 6997501"/>
              <a:gd name="connsiteY22" fmla="*/ 30159 h 30159"/>
              <a:gd name="connsiteX23" fmla="*/ 0 w 6997501"/>
              <a:gd name="connsiteY23" fmla="*/ 0 h 30159"/>
              <a:gd name="connsiteX0" fmla="*/ 0 w 6997501"/>
              <a:gd name="connsiteY0" fmla="*/ 0 h 30159"/>
              <a:gd name="connsiteX1" fmla="*/ 559800 w 6997501"/>
              <a:gd name="connsiteY1" fmla="*/ 0 h 30159"/>
              <a:gd name="connsiteX2" fmla="*/ 1049625 w 6997501"/>
              <a:gd name="connsiteY2" fmla="*/ 0 h 30159"/>
              <a:gd name="connsiteX3" fmla="*/ 1609425 w 6997501"/>
              <a:gd name="connsiteY3" fmla="*/ 0 h 30159"/>
              <a:gd name="connsiteX4" fmla="*/ 2309175 w 6997501"/>
              <a:gd name="connsiteY4" fmla="*/ 0 h 30159"/>
              <a:gd name="connsiteX5" fmla="*/ 3078900 w 6997501"/>
              <a:gd name="connsiteY5" fmla="*/ 0 h 30159"/>
              <a:gd name="connsiteX6" fmla="*/ 3918601 w 6997501"/>
              <a:gd name="connsiteY6" fmla="*/ 0 h 30159"/>
              <a:gd name="connsiteX7" fmla="*/ 4758301 w 6997501"/>
              <a:gd name="connsiteY7" fmla="*/ 0 h 30159"/>
              <a:gd name="connsiteX8" fmla="*/ 5388076 w 6997501"/>
              <a:gd name="connsiteY8" fmla="*/ 0 h 30159"/>
              <a:gd name="connsiteX9" fmla="*/ 6157801 w 6997501"/>
              <a:gd name="connsiteY9" fmla="*/ 0 h 30159"/>
              <a:gd name="connsiteX10" fmla="*/ 6997501 w 6997501"/>
              <a:gd name="connsiteY10" fmla="*/ 0 h 30159"/>
              <a:gd name="connsiteX11" fmla="*/ 6997501 w 6997501"/>
              <a:gd name="connsiteY11" fmla="*/ 30159 h 30159"/>
              <a:gd name="connsiteX12" fmla="*/ 6297751 w 6997501"/>
              <a:gd name="connsiteY12" fmla="*/ 30159 h 30159"/>
              <a:gd name="connsiteX13" fmla="*/ 5528026 w 6997501"/>
              <a:gd name="connsiteY13" fmla="*/ 30159 h 30159"/>
              <a:gd name="connsiteX14" fmla="*/ 4898251 w 6997501"/>
              <a:gd name="connsiteY14" fmla="*/ 30159 h 30159"/>
              <a:gd name="connsiteX15" fmla="*/ 4268476 w 6997501"/>
              <a:gd name="connsiteY15" fmla="*/ 30159 h 30159"/>
              <a:gd name="connsiteX16" fmla="*/ 3428775 w 6997501"/>
              <a:gd name="connsiteY16" fmla="*/ 30159 h 30159"/>
              <a:gd name="connsiteX17" fmla="*/ 2868975 w 6997501"/>
              <a:gd name="connsiteY17" fmla="*/ 30159 h 30159"/>
              <a:gd name="connsiteX18" fmla="*/ 2099250 w 6997501"/>
              <a:gd name="connsiteY18" fmla="*/ 30159 h 30159"/>
              <a:gd name="connsiteX19" fmla="*/ 1609425 w 6997501"/>
              <a:gd name="connsiteY19" fmla="*/ 30159 h 30159"/>
              <a:gd name="connsiteX20" fmla="*/ 909675 w 6997501"/>
              <a:gd name="connsiteY20" fmla="*/ 30159 h 30159"/>
              <a:gd name="connsiteX21" fmla="*/ 0 w 6997501"/>
              <a:gd name="connsiteY21" fmla="*/ 30159 h 30159"/>
              <a:gd name="connsiteX22" fmla="*/ 0 w 6997501"/>
              <a:gd name="connsiteY22" fmla="*/ 0 h 3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97501" h="30159" fill="none" extrusionOk="0">
                <a:moveTo>
                  <a:pt x="0" y="0"/>
                </a:moveTo>
                <a:cubicBezTo>
                  <a:pt x="232524" y="44505"/>
                  <a:pt x="558811" y="-11232"/>
                  <a:pt x="699750" y="0"/>
                </a:cubicBezTo>
                <a:cubicBezTo>
                  <a:pt x="813204" y="4131"/>
                  <a:pt x="1237689" y="-11742"/>
                  <a:pt x="1469475" y="0"/>
                </a:cubicBezTo>
                <a:cubicBezTo>
                  <a:pt x="1732545" y="14982"/>
                  <a:pt x="1925602" y="18441"/>
                  <a:pt x="2099250" y="0"/>
                </a:cubicBezTo>
                <a:cubicBezTo>
                  <a:pt x="2304268" y="-5219"/>
                  <a:pt x="2526445" y="25106"/>
                  <a:pt x="2659050" y="0"/>
                </a:cubicBezTo>
                <a:cubicBezTo>
                  <a:pt x="2764392" y="4616"/>
                  <a:pt x="3079975" y="39694"/>
                  <a:pt x="3218850" y="0"/>
                </a:cubicBezTo>
                <a:cubicBezTo>
                  <a:pt x="3390545" y="-11987"/>
                  <a:pt x="3590798" y="-3603"/>
                  <a:pt x="3708676" y="0"/>
                </a:cubicBezTo>
                <a:cubicBezTo>
                  <a:pt x="3776399" y="-3499"/>
                  <a:pt x="4258461" y="21771"/>
                  <a:pt x="4548376" y="0"/>
                </a:cubicBezTo>
                <a:cubicBezTo>
                  <a:pt x="4798392" y="-1389"/>
                  <a:pt x="5058395" y="-20921"/>
                  <a:pt x="5388076" y="0"/>
                </a:cubicBezTo>
                <a:cubicBezTo>
                  <a:pt x="5729898" y="35427"/>
                  <a:pt x="5795853" y="3442"/>
                  <a:pt x="6227776" y="0"/>
                </a:cubicBezTo>
                <a:cubicBezTo>
                  <a:pt x="6650551" y="8374"/>
                  <a:pt x="6841947" y="-46393"/>
                  <a:pt x="6997501" y="0"/>
                </a:cubicBezTo>
                <a:cubicBezTo>
                  <a:pt x="6998647" y="13688"/>
                  <a:pt x="6996347" y="16453"/>
                  <a:pt x="6997501" y="30159"/>
                </a:cubicBezTo>
                <a:cubicBezTo>
                  <a:pt x="6705610" y="-6906"/>
                  <a:pt x="6626616" y="47691"/>
                  <a:pt x="6297751" y="30159"/>
                </a:cubicBezTo>
                <a:cubicBezTo>
                  <a:pt x="5966470" y="-16957"/>
                  <a:pt x="5717228" y="57469"/>
                  <a:pt x="5528026" y="30159"/>
                </a:cubicBezTo>
                <a:cubicBezTo>
                  <a:pt x="5366411" y="20008"/>
                  <a:pt x="5201777" y="28239"/>
                  <a:pt x="5038201" y="30159"/>
                </a:cubicBezTo>
                <a:cubicBezTo>
                  <a:pt x="4853462" y="49018"/>
                  <a:pt x="4701209" y="25743"/>
                  <a:pt x="4548376" y="30159"/>
                </a:cubicBezTo>
                <a:cubicBezTo>
                  <a:pt x="4405933" y="58288"/>
                  <a:pt x="4206486" y="55246"/>
                  <a:pt x="4058551" y="30159"/>
                </a:cubicBezTo>
                <a:cubicBezTo>
                  <a:pt x="3879767" y="47361"/>
                  <a:pt x="3760059" y="19972"/>
                  <a:pt x="3498751" y="30159"/>
                </a:cubicBezTo>
                <a:cubicBezTo>
                  <a:pt x="3272555" y="35805"/>
                  <a:pt x="3199092" y="16473"/>
                  <a:pt x="2938950" y="30159"/>
                </a:cubicBezTo>
                <a:cubicBezTo>
                  <a:pt x="2668665" y="60684"/>
                  <a:pt x="2540705" y="807"/>
                  <a:pt x="2379150" y="30159"/>
                </a:cubicBezTo>
                <a:cubicBezTo>
                  <a:pt x="2249358" y="29439"/>
                  <a:pt x="2094410" y="20073"/>
                  <a:pt x="1819350" y="30159"/>
                </a:cubicBezTo>
                <a:cubicBezTo>
                  <a:pt x="1580297" y="34491"/>
                  <a:pt x="1524789" y="57473"/>
                  <a:pt x="1259550" y="30159"/>
                </a:cubicBezTo>
                <a:cubicBezTo>
                  <a:pt x="1026011" y="-61472"/>
                  <a:pt x="598773" y="-7782"/>
                  <a:pt x="0" y="30159"/>
                </a:cubicBezTo>
                <a:cubicBezTo>
                  <a:pt x="873" y="16418"/>
                  <a:pt x="-139" y="13192"/>
                  <a:pt x="0" y="0"/>
                </a:cubicBezTo>
                <a:close/>
              </a:path>
              <a:path w="6997501" h="30159" stroke="0" extrusionOk="0">
                <a:moveTo>
                  <a:pt x="0" y="0"/>
                </a:moveTo>
                <a:cubicBezTo>
                  <a:pt x="131197" y="11041"/>
                  <a:pt x="445302" y="18670"/>
                  <a:pt x="559800" y="0"/>
                </a:cubicBezTo>
                <a:cubicBezTo>
                  <a:pt x="671462" y="-8627"/>
                  <a:pt x="937321" y="-7198"/>
                  <a:pt x="1049625" y="0"/>
                </a:cubicBezTo>
                <a:cubicBezTo>
                  <a:pt x="1152393" y="4088"/>
                  <a:pt x="1428559" y="2938"/>
                  <a:pt x="1609425" y="0"/>
                </a:cubicBezTo>
                <a:cubicBezTo>
                  <a:pt x="1770593" y="-7582"/>
                  <a:pt x="1988991" y="-35145"/>
                  <a:pt x="2309175" y="0"/>
                </a:cubicBezTo>
                <a:cubicBezTo>
                  <a:pt x="2609983" y="713"/>
                  <a:pt x="2826233" y="4411"/>
                  <a:pt x="3078900" y="0"/>
                </a:cubicBezTo>
                <a:cubicBezTo>
                  <a:pt x="3290311" y="24174"/>
                  <a:pt x="3492179" y="-13111"/>
                  <a:pt x="3918601" y="0"/>
                </a:cubicBezTo>
                <a:cubicBezTo>
                  <a:pt x="4337962" y="-17312"/>
                  <a:pt x="4439174" y="-2086"/>
                  <a:pt x="4758301" y="0"/>
                </a:cubicBezTo>
                <a:cubicBezTo>
                  <a:pt x="5063090" y="23312"/>
                  <a:pt x="5114709" y="-12980"/>
                  <a:pt x="5388076" y="0"/>
                </a:cubicBezTo>
                <a:cubicBezTo>
                  <a:pt x="5670605" y="-3258"/>
                  <a:pt x="5810752" y="68773"/>
                  <a:pt x="6157801" y="0"/>
                </a:cubicBezTo>
                <a:cubicBezTo>
                  <a:pt x="6483451" y="-38975"/>
                  <a:pt x="6816841" y="49520"/>
                  <a:pt x="6997501" y="0"/>
                </a:cubicBezTo>
                <a:cubicBezTo>
                  <a:pt x="6996043" y="14299"/>
                  <a:pt x="6999001" y="22561"/>
                  <a:pt x="6997501" y="30159"/>
                </a:cubicBezTo>
                <a:cubicBezTo>
                  <a:pt x="6689967" y="27708"/>
                  <a:pt x="6464197" y="20631"/>
                  <a:pt x="6297751" y="30159"/>
                </a:cubicBezTo>
                <a:cubicBezTo>
                  <a:pt x="6150598" y="110293"/>
                  <a:pt x="5840408" y="14904"/>
                  <a:pt x="5528026" y="30159"/>
                </a:cubicBezTo>
                <a:cubicBezTo>
                  <a:pt x="5213168" y="32884"/>
                  <a:pt x="5190645" y="18729"/>
                  <a:pt x="4898251" y="30159"/>
                </a:cubicBezTo>
                <a:cubicBezTo>
                  <a:pt x="4617187" y="57145"/>
                  <a:pt x="4447599" y="60458"/>
                  <a:pt x="4268476" y="30159"/>
                </a:cubicBezTo>
                <a:cubicBezTo>
                  <a:pt x="4086021" y="43492"/>
                  <a:pt x="3838041" y="-11789"/>
                  <a:pt x="3428775" y="30159"/>
                </a:cubicBezTo>
                <a:cubicBezTo>
                  <a:pt x="3028845" y="8084"/>
                  <a:pt x="2992380" y="3075"/>
                  <a:pt x="2868975" y="30159"/>
                </a:cubicBezTo>
                <a:cubicBezTo>
                  <a:pt x="2772525" y="71317"/>
                  <a:pt x="2298523" y="57071"/>
                  <a:pt x="2099250" y="30159"/>
                </a:cubicBezTo>
                <a:cubicBezTo>
                  <a:pt x="1891145" y="-16167"/>
                  <a:pt x="1753262" y="61561"/>
                  <a:pt x="1609425" y="30159"/>
                </a:cubicBezTo>
                <a:cubicBezTo>
                  <a:pt x="1445160" y="43609"/>
                  <a:pt x="1248360" y="51579"/>
                  <a:pt x="909675" y="30159"/>
                </a:cubicBezTo>
                <a:cubicBezTo>
                  <a:pt x="739594" y="48052"/>
                  <a:pt x="440874" y="9001"/>
                  <a:pt x="0" y="30159"/>
                </a:cubicBezTo>
                <a:cubicBezTo>
                  <a:pt x="686" y="18131"/>
                  <a:pt x="1629" y="7969"/>
                  <a:pt x="0" y="0"/>
                </a:cubicBezTo>
                <a:close/>
              </a:path>
              <a:path w="6997501" h="30159" fill="none" stroke="0" extrusionOk="0">
                <a:moveTo>
                  <a:pt x="0" y="0"/>
                </a:moveTo>
                <a:cubicBezTo>
                  <a:pt x="232824" y="39568"/>
                  <a:pt x="550329" y="-37909"/>
                  <a:pt x="699750" y="0"/>
                </a:cubicBezTo>
                <a:cubicBezTo>
                  <a:pt x="817227" y="29972"/>
                  <a:pt x="1160857" y="23612"/>
                  <a:pt x="1469475" y="0"/>
                </a:cubicBezTo>
                <a:cubicBezTo>
                  <a:pt x="1758041" y="-11959"/>
                  <a:pt x="1886004" y="19882"/>
                  <a:pt x="2099250" y="0"/>
                </a:cubicBezTo>
                <a:cubicBezTo>
                  <a:pt x="2314799" y="10116"/>
                  <a:pt x="2547912" y="35481"/>
                  <a:pt x="2659050" y="0"/>
                </a:cubicBezTo>
                <a:cubicBezTo>
                  <a:pt x="2811090" y="-14574"/>
                  <a:pt x="3049081" y="-5986"/>
                  <a:pt x="3218850" y="0"/>
                </a:cubicBezTo>
                <a:cubicBezTo>
                  <a:pt x="3379309" y="-38465"/>
                  <a:pt x="3587507" y="40744"/>
                  <a:pt x="3708676" y="0"/>
                </a:cubicBezTo>
                <a:cubicBezTo>
                  <a:pt x="3876729" y="-4786"/>
                  <a:pt x="4233688" y="-35352"/>
                  <a:pt x="4548376" y="0"/>
                </a:cubicBezTo>
                <a:cubicBezTo>
                  <a:pt x="4781413" y="-27529"/>
                  <a:pt x="5073226" y="-46795"/>
                  <a:pt x="5388076" y="0"/>
                </a:cubicBezTo>
                <a:cubicBezTo>
                  <a:pt x="5713217" y="24934"/>
                  <a:pt x="5792355" y="-26037"/>
                  <a:pt x="6227776" y="0"/>
                </a:cubicBezTo>
                <a:cubicBezTo>
                  <a:pt x="6645753" y="3379"/>
                  <a:pt x="6824479" y="-27976"/>
                  <a:pt x="6997501" y="0"/>
                </a:cubicBezTo>
                <a:cubicBezTo>
                  <a:pt x="6998562" y="13777"/>
                  <a:pt x="6996043" y="15811"/>
                  <a:pt x="6997501" y="30159"/>
                </a:cubicBezTo>
                <a:cubicBezTo>
                  <a:pt x="6702465" y="-3225"/>
                  <a:pt x="6636305" y="62556"/>
                  <a:pt x="6297751" y="30159"/>
                </a:cubicBezTo>
                <a:cubicBezTo>
                  <a:pt x="5942658" y="8291"/>
                  <a:pt x="5702816" y="71229"/>
                  <a:pt x="5528026" y="30159"/>
                </a:cubicBezTo>
                <a:cubicBezTo>
                  <a:pt x="5362661" y="4721"/>
                  <a:pt x="5224607" y="-8609"/>
                  <a:pt x="5038201" y="30159"/>
                </a:cubicBezTo>
                <a:cubicBezTo>
                  <a:pt x="4855292" y="30718"/>
                  <a:pt x="4692349" y="25636"/>
                  <a:pt x="4548376" y="30159"/>
                </a:cubicBezTo>
                <a:cubicBezTo>
                  <a:pt x="4405229" y="9805"/>
                  <a:pt x="4193991" y="27162"/>
                  <a:pt x="4058551" y="30159"/>
                </a:cubicBezTo>
                <a:cubicBezTo>
                  <a:pt x="3891523" y="58989"/>
                  <a:pt x="3716312" y="-2512"/>
                  <a:pt x="3498751" y="30159"/>
                </a:cubicBezTo>
                <a:cubicBezTo>
                  <a:pt x="3269395" y="34566"/>
                  <a:pt x="3192450" y="-2164"/>
                  <a:pt x="2938950" y="30159"/>
                </a:cubicBezTo>
                <a:cubicBezTo>
                  <a:pt x="2688349" y="43991"/>
                  <a:pt x="2513771" y="-20411"/>
                  <a:pt x="2379150" y="30159"/>
                </a:cubicBezTo>
                <a:cubicBezTo>
                  <a:pt x="2209767" y="16615"/>
                  <a:pt x="2033246" y="11769"/>
                  <a:pt x="1819350" y="30159"/>
                </a:cubicBezTo>
                <a:cubicBezTo>
                  <a:pt x="1599169" y="23469"/>
                  <a:pt x="1526045" y="41946"/>
                  <a:pt x="1259550" y="30159"/>
                </a:cubicBezTo>
                <a:cubicBezTo>
                  <a:pt x="1001336" y="-311"/>
                  <a:pt x="616399" y="69494"/>
                  <a:pt x="0" y="30159"/>
                </a:cubicBezTo>
                <a:cubicBezTo>
                  <a:pt x="642" y="15354"/>
                  <a:pt x="-463" y="1279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997501"/>
                      <a:gd name="connsiteY0" fmla="*/ 0 h 30159"/>
                      <a:gd name="connsiteX1" fmla="*/ 699750 w 6997501"/>
                      <a:gd name="connsiteY1" fmla="*/ 0 h 30159"/>
                      <a:gd name="connsiteX2" fmla="*/ 1469475 w 6997501"/>
                      <a:gd name="connsiteY2" fmla="*/ 0 h 30159"/>
                      <a:gd name="connsiteX3" fmla="*/ 2099250 w 6997501"/>
                      <a:gd name="connsiteY3" fmla="*/ 0 h 30159"/>
                      <a:gd name="connsiteX4" fmla="*/ 2659050 w 6997501"/>
                      <a:gd name="connsiteY4" fmla="*/ 0 h 30159"/>
                      <a:gd name="connsiteX5" fmla="*/ 3218850 w 6997501"/>
                      <a:gd name="connsiteY5" fmla="*/ 0 h 30159"/>
                      <a:gd name="connsiteX6" fmla="*/ 3708676 w 6997501"/>
                      <a:gd name="connsiteY6" fmla="*/ 0 h 30159"/>
                      <a:gd name="connsiteX7" fmla="*/ 4548376 w 6997501"/>
                      <a:gd name="connsiteY7" fmla="*/ 0 h 30159"/>
                      <a:gd name="connsiteX8" fmla="*/ 5388076 w 6997501"/>
                      <a:gd name="connsiteY8" fmla="*/ 0 h 30159"/>
                      <a:gd name="connsiteX9" fmla="*/ 6227776 w 6997501"/>
                      <a:gd name="connsiteY9" fmla="*/ 0 h 30159"/>
                      <a:gd name="connsiteX10" fmla="*/ 6997501 w 6997501"/>
                      <a:gd name="connsiteY10" fmla="*/ 0 h 30159"/>
                      <a:gd name="connsiteX11" fmla="*/ 6997501 w 6997501"/>
                      <a:gd name="connsiteY11" fmla="*/ 30159 h 30159"/>
                      <a:gd name="connsiteX12" fmla="*/ 6297751 w 6997501"/>
                      <a:gd name="connsiteY12" fmla="*/ 30159 h 30159"/>
                      <a:gd name="connsiteX13" fmla="*/ 5528026 w 6997501"/>
                      <a:gd name="connsiteY13" fmla="*/ 30159 h 30159"/>
                      <a:gd name="connsiteX14" fmla="*/ 5038201 w 6997501"/>
                      <a:gd name="connsiteY14" fmla="*/ 30159 h 30159"/>
                      <a:gd name="connsiteX15" fmla="*/ 4548376 w 6997501"/>
                      <a:gd name="connsiteY15" fmla="*/ 30159 h 30159"/>
                      <a:gd name="connsiteX16" fmla="*/ 4058551 w 6997501"/>
                      <a:gd name="connsiteY16" fmla="*/ 30159 h 30159"/>
                      <a:gd name="connsiteX17" fmla="*/ 3498751 w 6997501"/>
                      <a:gd name="connsiteY17" fmla="*/ 30159 h 30159"/>
                      <a:gd name="connsiteX18" fmla="*/ 2938950 w 6997501"/>
                      <a:gd name="connsiteY18" fmla="*/ 30159 h 30159"/>
                      <a:gd name="connsiteX19" fmla="*/ 2379150 w 6997501"/>
                      <a:gd name="connsiteY19" fmla="*/ 30159 h 30159"/>
                      <a:gd name="connsiteX20" fmla="*/ 1819350 w 6997501"/>
                      <a:gd name="connsiteY20" fmla="*/ 30159 h 30159"/>
                      <a:gd name="connsiteX21" fmla="*/ 1259550 w 6997501"/>
                      <a:gd name="connsiteY21" fmla="*/ 30159 h 30159"/>
                      <a:gd name="connsiteX22" fmla="*/ 0 w 6997501"/>
                      <a:gd name="connsiteY22" fmla="*/ 30159 h 30159"/>
                      <a:gd name="connsiteX23" fmla="*/ 0 w 6997501"/>
                      <a:gd name="connsiteY23" fmla="*/ 0 h 3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997501" h="30159" fill="none" extrusionOk="0">
                        <a:moveTo>
                          <a:pt x="0" y="0"/>
                        </a:moveTo>
                        <a:cubicBezTo>
                          <a:pt x="258749" y="27645"/>
                          <a:pt x="555284" y="-32186"/>
                          <a:pt x="699750" y="0"/>
                        </a:cubicBezTo>
                        <a:cubicBezTo>
                          <a:pt x="844216" y="32186"/>
                          <a:pt x="1198190" y="2960"/>
                          <a:pt x="1469475" y="0"/>
                        </a:cubicBezTo>
                        <a:cubicBezTo>
                          <a:pt x="1740761" y="-2960"/>
                          <a:pt x="1907557" y="8813"/>
                          <a:pt x="2099250" y="0"/>
                        </a:cubicBezTo>
                        <a:cubicBezTo>
                          <a:pt x="2290943" y="-8813"/>
                          <a:pt x="2523631" y="22823"/>
                          <a:pt x="2659050" y="0"/>
                        </a:cubicBezTo>
                        <a:cubicBezTo>
                          <a:pt x="2794469" y="-22823"/>
                          <a:pt x="3050442" y="16231"/>
                          <a:pt x="3218850" y="0"/>
                        </a:cubicBezTo>
                        <a:cubicBezTo>
                          <a:pt x="3387258" y="-16231"/>
                          <a:pt x="3599318" y="19570"/>
                          <a:pt x="3708676" y="0"/>
                        </a:cubicBezTo>
                        <a:cubicBezTo>
                          <a:pt x="3818034" y="-19570"/>
                          <a:pt x="4288244" y="-18818"/>
                          <a:pt x="4548376" y="0"/>
                        </a:cubicBezTo>
                        <a:cubicBezTo>
                          <a:pt x="4808508" y="18818"/>
                          <a:pt x="5069049" y="-34853"/>
                          <a:pt x="5388076" y="0"/>
                        </a:cubicBezTo>
                        <a:cubicBezTo>
                          <a:pt x="5707103" y="34853"/>
                          <a:pt x="5808463" y="-13405"/>
                          <a:pt x="6227776" y="0"/>
                        </a:cubicBezTo>
                        <a:cubicBezTo>
                          <a:pt x="6647089" y="13405"/>
                          <a:pt x="6819404" y="-26572"/>
                          <a:pt x="6997501" y="0"/>
                        </a:cubicBezTo>
                        <a:cubicBezTo>
                          <a:pt x="6998455" y="13712"/>
                          <a:pt x="6996620" y="15969"/>
                          <a:pt x="6997501" y="30159"/>
                        </a:cubicBezTo>
                        <a:cubicBezTo>
                          <a:pt x="6697362" y="-3107"/>
                          <a:pt x="6640952" y="55335"/>
                          <a:pt x="6297751" y="30159"/>
                        </a:cubicBezTo>
                        <a:cubicBezTo>
                          <a:pt x="5954550" y="4984"/>
                          <a:pt x="5694468" y="49452"/>
                          <a:pt x="5528026" y="30159"/>
                        </a:cubicBezTo>
                        <a:cubicBezTo>
                          <a:pt x="5361585" y="10866"/>
                          <a:pt x="5219042" y="24825"/>
                          <a:pt x="5038201" y="30159"/>
                        </a:cubicBezTo>
                        <a:cubicBezTo>
                          <a:pt x="4857360" y="35493"/>
                          <a:pt x="4690086" y="36041"/>
                          <a:pt x="4548376" y="30159"/>
                        </a:cubicBezTo>
                        <a:cubicBezTo>
                          <a:pt x="4406667" y="24277"/>
                          <a:pt x="4215300" y="21743"/>
                          <a:pt x="4058551" y="30159"/>
                        </a:cubicBezTo>
                        <a:cubicBezTo>
                          <a:pt x="3901802" y="38575"/>
                          <a:pt x="3725476" y="27564"/>
                          <a:pt x="3498751" y="30159"/>
                        </a:cubicBezTo>
                        <a:cubicBezTo>
                          <a:pt x="3272026" y="32754"/>
                          <a:pt x="3187701" y="12143"/>
                          <a:pt x="2938950" y="30159"/>
                        </a:cubicBezTo>
                        <a:cubicBezTo>
                          <a:pt x="2690199" y="48175"/>
                          <a:pt x="2526131" y="4700"/>
                          <a:pt x="2379150" y="30159"/>
                        </a:cubicBezTo>
                        <a:cubicBezTo>
                          <a:pt x="2232169" y="55618"/>
                          <a:pt x="2050751" y="31294"/>
                          <a:pt x="1819350" y="30159"/>
                        </a:cubicBezTo>
                        <a:cubicBezTo>
                          <a:pt x="1587949" y="29024"/>
                          <a:pt x="1524920" y="52294"/>
                          <a:pt x="1259550" y="30159"/>
                        </a:cubicBezTo>
                        <a:cubicBezTo>
                          <a:pt x="994180" y="8024"/>
                          <a:pt x="583753" y="-5485"/>
                          <a:pt x="0" y="30159"/>
                        </a:cubicBezTo>
                        <a:cubicBezTo>
                          <a:pt x="508" y="15876"/>
                          <a:pt x="34" y="12696"/>
                          <a:pt x="0" y="0"/>
                        </a:cubicBezTo>
                        <a:close/>
                      </a:path>
                      <a:path w="6997501" h="30159" stroke="0" extrusionOk="0">
                        <a:moveTo>
                          <a:pt x="0" y="0"/>
                        </a:moveTo>
                        <a:cubicBezTo>
                          <a:pt x="146359" y="5999"/>
                          <a:pt x="433127" y="-3839"/>
                          <a:pt x="559800" y="0"/>
                        </a:cubicBezTo>
                        <a:cubicBezTo>
                          <a:pt x="686473" y="3839"/>
                          <a:pt x="925417" y="-16320"/>
                          <a:pt x="1049625" y="0"/>
                        </a:cubicBezTo>
                        <a:cubicBezTo>
                          <a:pt x="1173834" y="16320"/>
                          <a:pt x="1443676" y="13089"/>
                          <a:pt x="1609425" y="0"/>
                        </a:cubicBezTo>
                        <a:cubicBezTo>
                          <a:pt x="1775174" y="-13089"/>
                          <a:pt x="1996592" y="-22057"/>
                          <a:pt x="2309175" y="0"/>
                        </a:cubicBezTo>
                        <a:cubicBezTo>
                          <a:pt x="2621758" y="22057"/>
                          <a:pt x="2841613" y="3544"/>
                          <a:pt x="3078900" y="0"/>
                        </a:cubicBezTo>
                        <a:cubicBezTo>
                          <a:pt x="3316187" y="-3544"/>
                          <a:pt x="3501371" y="20240"/>
                          <a:pt x="3918601" y="0"/>
                        </a:cubicBezTo>
                        <a:cubicBezTo>
                          <a:pt x="4335831" y="-20240"/>
                          <a:pt x="4456303" y="-21390"/>
                          <a:pt x="4758301" y="0"/>
                        </a:cubicBezTo>
                        <a:cubicBezTo>
                          <a:pt x="5060299" y="21390"/>
                          <a:pt x="5112114" y="-6936"/>
                          <a:pt x="5388076" y="0"/>
                        </a:cubicBezTo>
                        <a:cubicBezTo>
                          <a:pt x="5664038" y="6936"/>
                          <a:pt x="5823364" y="36876"/>
                          <a:pt x="6157801" y="0"/>
                        </a:cubicBezTo>
                        <a:cubicBezTo>
                          <a:pt x="6492239" y="-36876"/>
                          <a:pt x="6812584" y="9826"/>
                          <a:pt x="6997501" y="0"/>
                        </a:cubicBezTo>
                        <a:cubicBezTo>
                          <a:pt x="6996322" y="13664"/>
                          <a:pt x="6997400" y="22380"/>
                          <a:pt x="6997501" y="30159"/>
                        </a:cubicBezTo>
                        <a:cubicBezTo>
                          <a:pt x="6687909" y="35504"/>
                          <a:pt x="6471985" y="-2095"/>
                          <a:pt x="6297751" y="30159"/>
                        </a:cubicBezTo>
                        <a:cubicBezTo>
                          <a:pt x="6123517" y="62413"/>
                          <a:pt x="5843677" y="31592"/>
                          <a:pt x="5528026" y="30159"/>
                        </a:cubicBezTo>
                        <a:cubicBezTo>
                          <a:pt x="5212376" y="28726"/>
                          <a:pt x="5191333" y="13189"/>
                          <a:pt x="4898251" y="30159"/>
                        </a:cubicBezTo>
                        <a:cubicBezTo>
                          <a:pt x="4605169" y="47129"/>
                          <a:pt x="4430138" y="54265"/>
                          <a:pt x="4268476" y="30159"/>
                        </a:cubicBezTo>
                        <a:cubicBezTo>
                          <a:pt x="4106814" y="6053"/>
                          <a:pt x="3826038" y="55096"/>
                          <a:pt x="3428775" y="30159"/>
                        </a:cubicBezTo>
                        <a:cubicBezTo>
                          <a:pt x="3031512" y="5222"/>
                          <a:pt x="2992664" y="5493"/>
                          <a:pt x="2868975" y="30159"/>
                        </a:cubicBezTo>
                        <a:cubicBezTo>
                          <a:pt x="2745286" y="54825"/>
                          <a:pt x="2318995" y="66055"/>
                          <a:pt x="2099250" y="30159"/>
                        </a:cubicBezTo>
                        <a:cubicBezTo>
                          <a:pt x="1879505" y="-5737"/>
                          <a:pt x="1755263" y="31262"/>
                          <a:pt x="1609425" y="30159"/>
                        </a:cubicBezTo>
                        <a:cubicBezTo>
                          <a:pt x="1463587" y="29056"/>
                          <a:pt x="1136192" y="30255"/>
                          <a:pt x="909675" y="30159"/>
                        </a:cubicBezTo>
                        <a:cubicBezTo>
                          <a:pt x="683158" y="30064"/>
                          <a:pt x="409371" y="-3729"/>
                          <a:pt x="0" y="30159"/>
                        </a:cubicBezTo>
                        <a:cubicBezTo>
                          <a:pt x="-247" y="19870"/>
                          <a:pt x="215" y="90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055465" y="4463423"/>
            <a:ext cx="11368868" cy="5745150"/>
          </a:xfrm>
          <a:prstGeom prst="rect">
            <a:avLst/>
          </a:prstGeom>
        </p:spPr>
        <p:txBody>
          <a:bodyPr vert="horz" lIns="0" tIns="224790" rIns="0" bIns="0" rtlCol="0">
            <a:normAutofit/>
          </a:bodyPr>
          <a:lstStyle/>
          <a:p>
            <a:pPr marL="1108710" indent="-342900">
              <a:spcBef>
                <a:spcPts val="1770"/>
              </a:spcBef>
              <a:tabLst>
                <a:tab pos="1074420" algn="l"/>
                <a:tab pos="1075055" algn="l"/>
              </a:tabLst>
            </a:pP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</a:p>
          <a:p>
            <a:pPr marL="1108710" indent="-342900">
              <a:spcBef>
                <a:spcPts val="1670"/>
              </a:spcBef>
              <a:tabLst>
                <a:tab pos="1074420" algn="l"/>
                <a:tab pos="1075055" algn="l"/>
              </a:tabLst>
            </a:pP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</a:p>
          <a:p>
            <a:pPr marL="1108710" indent="-342900">
              <a:spcBef>
                <a:spcPts val="1675"/>
              </a:spcBef>
              <a:tabLst>
                <a:tab pos="1074420" algn="l"/>
                <a:tab pos="1075055" algn="l"/>
              </a:tabLst>
            </a:pPr>
            <a:r>
              <a:rPr lang="en-US"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pPr marL="1108710" indent="-342900">
              <a:spcBef>
                <a:spcPts val="1670"/>
              </a:spcBef>
              <a:tabLst>
                <a:tab pos="1074420" algn="l"/>
                <a:tab pos="1075055" algn="l"/>
              </a:tabLst>
            </a:pPr>
            <a:r>
              <a:rPr lang="en-US"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  <a:p>
            <a:pPr marL="1108710" indent="-342900">
              <a:spcBef>
                <a:spcPts val="1675"/>
              </a:spcBef>
              <a:tabLst>
                <a:tab pos="1074420" algn="l"/>
                <a:tab pos="1075055" algn="l"/>
              </a:tabLst>
            </a:pPr>
            <a:r>
              <a:rPr lang="en-US" sz="20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</a:p>
          <a:p>
            <a:pPr marL="1108710" indent="-342900">
              <a:spcBef>
                <a:spcPts val="1670"/>
              </a:spcBef>
              <a:tabLst>
                <a:tab pos="1074420" algn="l"/>
                <a:tab pos="1075055" algn="l"/>
              </a:tabLst>
            </a:pPr>
            <a:r>
              <a:rPr lang="en-US" sz="20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6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</a:p>
          <a:p>
            <a:pPr marL="1108710" indent="-342900">
              <a:spcBef>
                <a:spcPts val="1675"/>
              </a:spcBef>
              <a:tabLst>
                <a:tab pos="1074420" algn="l"/>
                <a:tab pos="1075055" algn="l"/>
              </a:tabLst>
            </a:pPr>
            <a:r>
              <a:rPr lang="en-US"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(Classification)</a:t>
            </a:r>
          </a:p>
          <a:p>
            <a:pPr>
              <a:spcBef>
                <a:spcPts val="40"/>
              </a:spcBef>
              <a:buClr>
                <a:srgbClr val="FFFFFF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08710" indent="-342900">
              <a:spcBef>
                <a:spcPts val="1685"/>
              </a:spcBef>
              <a:tabLst>
                <a:tab pos="1074420" algn="l"/>
                <a:tab pos="1075055" algn="l"/>
              </a:tabLst>
            </a:pPr>
            <a:r>
              <a:rPr lang="en-US"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1108710" indent="-342900">
              <a:spcBef>
                <a:spcPts val="1670"/>
              </a:spcBef>
              <a:tabLst>
                <a:tab pos="1074420" algn="l"/>
                <a:tab pos="1075055" algn="l"/>
              </a:tabLst>
            </a:pPr>
            <a:r>
              <a:rPr lang="en-US" sz="20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en-US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1108710" indent="-342900">
              <a:spcBef>
                <a:spcPts val="1675"/>
              </a:spcBef>
              <a:tabLst>
                <a:tab pos="1074420" algn="l"/>
                <a:tab pos="1075055" algn="l"/>
              </a:tabLst>
            </a:pPr>
            <a:r>
              <a:rPr lang="en-US" sz="20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9798" y="2826538"/>
            <a:ext cx="5656273" cy="5656273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1480" y="1387475"/>
            <a:ext cx="7382933" cy="9086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488886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114" dirty="0">
                <a:latin typeface="Microsoft Sans Serif"/>
                <a:cs typeface="Microsoft Sans Serif"/>
              </a:rPr>
              <a:t>Listing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80" dirty="0">
                <a:latin typeface="Microsoft Sans Serif"/>
                <a:cs typeface="Microsoft Sans Serif"/>
              </a:rPr>
              <a:t>names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229" dirty="0">
                <a:latin typeface="Microsoft Sans Serif"/>
                <a:cs typeface="Microsoft Sans Serif"/>
              </a:rPr>
              <a:t>of</a:t>
            </a:r>
            <a:r>
              <a:rPr sz="3600" spc="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25" dirty="0">
                <a:latin typeface="Microsoft Sans Serif"/>
                <a:cs typeface="Microsoft Sans Serif"/>
              </a:rPr>
              <a:t>boosters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200" dirty="0">
                <a:latin typeface="Microsoft Sans Serif"/>
                <a:cs typeface="Microsoft Sans Serif"/>
              </a:rPr>
              <a:t>which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40" dirty="0">
                <a:latin typeface="Microsoft Sans Serif"/>
                <a:cs typeface="Microsoft Sans Serif"/>
              </a:rPr>
              <a:t>have</a:t>
            </a:r>
            <a:r>
              <a:rPr sz="3600" spc="5" dirty="0">
                <a:latin typeface="Microsoft Sans Serif"/>
                <a:cs typeface="Microsoft Sans Serif"/>
              </a:rPr>
              <a:t> </a:t>
            </a:r>
            <a:r>
              <a:rPr sz="3600" spc="75" dirty="0">
                <a:latin typeface="Microsoft Sans Serif"/>
                <a:cs typeface="Microsoft Sans Serif"/>
              </a:rPr>
              <a:t>success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in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drone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Microsoft Sans Serif"/>
                <a:cs typeface="Microsoft Sans Serif"/>
              </a:rPr>
              <a:t>ship </a:t>
            </a:r>
            <a:r>
              <a:rPr sz="3600" spc="-1030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and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40" dirty="0">
                <a:latin typeface="Microsoft Sans Serif"/>
                <a:cs typeface="Microsoft Sans Serif"/>
              </a:rPr>
              <a:t>have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14" dirty="0">
                <a:latin typeface="Microsoft Sans Serif"/>
                <a:cs typeface="Microsoft Sans Serif"/>
              </a:rPr>
              <a:t>payload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25" dirty="0">
                <a:latin typeface="Microsoft Sans Serif"/>
                <a:cs typeface="Microsoft Sans Serif"/>
              </a:rPr>
              <a:t>mass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greater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45" dirty="0">
                <a:latin typeface="Microsoft Sans Serif"/>
                <a:cs typeface="Microsoft Sans Serif"/>
              </a:rPr>
              <a:t>than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425" dirty="0">
                <a:latin typeface="Microsoft Sans Serif"/>
                <a:cs typeface="Microsoft Sans Serif"/>
              </a:rPr>
              <a:t>4000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245" dirty="0">
                <a:latin typeface="Microsoft Sans Serif"/>
                <a:cs typeface="Microsoft Sans Serif"/>
              </a:rPr>
              <a:t>but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5" dirty="0">
                <a:latin typeface="Microsoft Sans Serif"/>
                <a:cs typeface="Microsoft Sans Serif"/>
              </a:rPr>
              <a:t>less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45" dirty="0">
                <a:latin typeface="Microsoft Sans Serif"/>
                <a:cs typeface="Microsoft Sans Serif"/>
              </a:rPr>
              <a:t>than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305" dirty="0">
                <a:latin typeface="Microsoft Sans Serif"/>
                <a:cs typeface="Microsoft Sans Serif"/>
              </a:rPr>
              <a:t>6000.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114" dirty="0">
                <a:latin typeface="Microsoft Sans Serif"/>
                <a:cs typeface="Microsoft Sans Serif"/>
              </a:rPr>
              <a:t>Listing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total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90" dirty="0">
                <a:latin typeface="Microsoft Sans Serif"/>
                <a:cs typeface="Microsoft Sans Serif"/>
              </a:rPr>
              <a:t>number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229" dirty="0">
                <a:latin typeface="Microsoft Sans Serif"/>
                <a:cs typeface="Microsoft Sans Serif"/>
              </a:rPr>
              <a:t>of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05" dirty="0">
                <a:latin typeface="Microsoft Sans Serif"/>
                <a:cs typeface="Microsoft Sans Serif"/>
              </a:rPr>
              <a:t>successful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and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00" dirty="0">
                <a:latin typeface="Microsoft Sans Serif"/>
                <a:cs typeface="Microsoft Sans Serif"/>
              </a:rPr>
              <a:t>failure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05" dirty="0">
                <a:latin typeface="Microsoft Sans Serif"/>
                <a:cs typeface="Microsoft Sans Serif"/>
              </a:rPr>
              <a:t>mission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outcomes.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119491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600" spc="140" dirty="0">
                <a:latin typeface="Microsoft Sans Serif"/>
                <a:cs typeface="Microsoft Sans Serif"/>
              </a:rPr>
              <a:t>Explanation:</a:t>
            </a:r>
            <a:endParaRPr sz="3600" dirty="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200" spc="100" dirty="0">
                <a:latin typeface="Microsoft Sans Serif"/>
                <a:cs typeface="Microsoft Sans Serif"/>
              </a:rPr>
              <a:t>Listing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the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65" dirty="0">
                <a:latin typeface="Microsoft Sans Serif"/>
                <a:cs typeface="Microsoft Sans Serif"/>
              </a:rPr>
              <a:t>names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95" dirty="0">
                <a:latin typeface="Microsoft Sans Serif"/>
                <a:cs typeface="Microsoft Sans Serif"/>
              </a:rPr>
              <a:t>of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the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35" dirty="0">
                <a:latin typeface="Microsoft Sans Serif"/>
                <a:cs typeface="Microsoft Sans Serif"/>
              </a:rPr>
              <a:t>booster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60" dirty="0">
                <a:latin typeface="Microsoft Sans Serif"/>
                <a:cs typeface="Microsoft Sans Serif"/>
              </a:rPr>
              <a:t>versions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70" dirty="0">
                <a:latin typeface="Microsoft Sans Serif"/>
                <a:cs typeface="Microsoft Sans Serif"/>
              </a:rPr>
              <a:t>which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35" dirty="0">
                <a:latin typeface="Microsoft Sans Serif"/>
                <a:cs typeface="Microsoft Sans Serif"/>
              </a:rPr>
              <a:t>have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20" dirty="0">
                <a:latin typeface="Microsoft Sans Serif"/>
                <a:cs typeface="Microsoft Sans Serif"/>
              </a:rPr>
              <a:t>carried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the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maximum </a:t>
            </a:r>
            <a:r>
              <a:rPr sz="3200" spc="-890" dirty="0">
                <a:latin typeface="Microsoft Sans Serif"/>
                <a:cs typeface="Microsoft Sans Serif"/>
              </a:rPr>
              <a:t> </a:t>
            </a:r>
            <a:r>
              <a:rPr sz="3200" spc="95" dirty="0">
                <a:latin typeface="Microsoft Sans Serif"/>
                <a:cs typeface="Microsoft Sans Serif"/>
              </a:rPr>
              <a:t>payload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15" dirty="0">
                <a:latin typeface="Microsoft Sans Serif"/>
                <a:cs typeface="Microsoft Sans Serif"/>
              </a:rPr>
              <a:t>mass.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488886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00" spc="150" dirty="0">
                <a:latin typeface="Microsoft Sans Serif"/>
                <a:cs typeface="Microsoft Sans Serif"/>
              </a:rPr>
              <a:t>Explanation:</a:t>
            </a:r>
            <a:endParaRPr sz="4400" dirty="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600" spc="114" dirty="0">
                <a:latin typeface="Microsoft Sans Serif"/>
                <a:cs typeface="Microsoft Sans Serif"/>
              </a:rPr>
              <a:t>Listing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20" dirty="0">
                <a:latin typeface="Microsoft Sans Serif"/>
                <a:cs typeface="Microsoft Sans Serif"/>
              </a:rPr>
              <a:t>failed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50" dirty="0">
                <a:latin typeface="Microsoft Sans Serif"/>
                <a:cs typeface="Microsoft Sans Serif"/>
              </a:rPr>
              <a:t>landing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outcomes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in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drone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85" dirty="0">
                <a:latin typeface="Microsoft Sans Serif"/>
                <a:cs typeface="Microsoft Sans Serif"/>
              </a:rPr>
              <a:t>ship,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their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60" dirty="0">
                <a:latin typeface="Microsoft Sans Serif"/>
                <a:cs typeface="Microsoft Sans Serif"/>
              </a:rPr>
              <a:t>booster </a:t>
            </a:r>
            <a:r>
              <a:rPr sz="3600" spc="-1035" dirty="0">
                <a:latin typeface="Microsoft Sans Serif"/>
                <a:cs typeface="Microsoft Sans Serif"/>
              </a:rPr>
              <a:t> </a:t>
            </a:r>
            <a:r>
              <a:rPr sz="3600" spc="75" dirty="0">
                <a:latin typeface="Microsoft Sans Serif"/>
                <a:cs typeface="Microsoft Sans Serif"/>
              </a:rPr>
              <a:t>versions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0" dirty="0">
                <a:latin typeface="Microsoft Sans Serif"/>
                <a:cs typeface="Microsoft Sans Serif"/>
              </a:rPr>
              <a:t>and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launch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95" dirty="0">
                <a:latin typeface="Microsoft Sans Serif"/>
                <a:cs typeface="Microsoft Sans Serif"/>
              </a:rPr>
              <a:t>site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80" dirty="0">
                <a:latin typeface="Microsoft Sans Serif"/>
                <a:cs typeface="Microsoft Sans Serif"/>
              </a:rPr>
              <a:t>names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for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the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175" dirty="0">
                <a:latin typeface="Microsoft Sans Serif"/>
                <a:cs typeface="Microsoft Sans Serif"/>
              </a:rPr>
              <a:t>months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135" dirty="0">
                <a:latin typeface="Microsoft Sans Serif"/>
                <a:cs typeface="Microsoft Sans Serif"/>
              </a:rPr>
              <a:t>in</a:t>
            </a:r>
            <a:r>
              <a:rPr sz="3600" spc="-5" dirty="0">
                <a:latin typeface="Microsoft Sans Serif"/>
                <a:cs typeface="Microsoft Sans Serif"/>
              </a:rPr>
              <a:t> </a:t>
            </a:r>
            <a:r>
              <a:rPr sz="3600" spc="55" dirty="0">
                <a:latin typeface="Microsoft Sans Serif"/>
                <a:cs typeface="Microsoft Sans Serif"/>
              </a:rPr>
              <a:t>year</a:t>
            </a:r>
            <a:r>
              <a:rPr sz="3600" dirty="0">
                <a:latin typeface="Microsoft Sans Serif"/>
                <a:cs typeface="Microsoft Sans Serif"/>
              </a:rPr>
              <a:t> </a:t>
            </a:r>
            <a:r>
              <a:rPr sz="3600" spc="-35" dirty="0">
                <a:latin typeface="Microsoft Sans Serif"/>
                <a:cs typeface="Microsoft Sans Serif"/>
              </a:rPr>
              <a:t>2015.</a:t>
            </a:r>
            <a:endParaRPr sz="36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141227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600" spc="140" dirty="0">
                <a:latin typeface="Microsoft Sans Serif"/>
                <a:cs typeface="Microsoft Sans Serif"/>
              </a:rPr>
              <a:t>Explanation:</a:t>
            </a:r>
            <a:endParaRPr sz="3600" dirty="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200" spc="45" dirty="0">
                <a:latin typeface="Microsoft Sans Serif"/>
                <a:cs typeface="Microsoft Sans Serif"/>
              </a:rPr>
              <a:t>Ranking </a:t>
            </a:r>
            <a:r>
              <a:rPr sz="3200" spc="150" dirty="0">
                <a:latin typeface="Microsoft Sans Serif"/>
                <a:cs typeface="Microsoft Sans Serif"/>
              </a:rPr>
              <a:t>the </a:t>
            </a:r>
            <a:r>
              <a:rPr sz="3200" spc="190" dirty="0">
                <a:latin typeface="Microsoft Sans Serif"/>
                <a:cs typeface="Microsoft Sans Serif"/>
              </a:rPr>
              <a:t>count </a:t>
            </a:r>
            <a:r>
              <a:rPr sz="3200" spc="200" dirty="0">
                <a:latin typeface="Microsoft Sans Serif"/>
                <a:cs typeface="Microsoft Sans Serif"/>
              </a:rPr>
              <a:t>of </a:t>
            </a:r>
            <a:r>
              <a:rPr sz="3200" spc="130" dirty="0">
                <a:latin typeface="Microsoft Sans Serif"/>
                <a:cs typeface="Microsoft Sans Serif"/>
              </a:rPr>
              <a:t>landing </a:t>
            </a:r>
            <a:r>
              <a:rPr sz="3200" spc="155" dirty="0">
                <a:latin typeface="Microsoft Sans Serif"/>
                <a:cs typeface="Microsoft Sans Serif"/>
              </a:rPr>
              <a:t>outcomes </a:t>
            </a:r>
            <a:r>
              <a:rPr sz="3200" spc="75" dirty="0">
                <a:latin typeface="Microsoft Sans Serif"/>
                <a:cs typeface="Microsoft Sans Serif"/>
              </a:rPr>
              <a:t>(such </a:t>
            </a:r>
            <a:r>
              <a:rPr sz="3200" spc="-55" dirty="0">
                <a:latin typeface="Microsoft Sans Serif"/>
                <a:cs typeface="Microsoft Sans Serif"/>
              </a:rPr>
              <a:t>as </a:t>
            </a:r>
            <a:r>
              <a:rPr sz="3200" spc="20" dirty="0">
                <a:latin typeface="Microsoft Sans Serif"/>
                <a:cs typeface="Microsoft Sans Serif"/>
              </a:rPr>
              <a:t>Failure </a:t>
            </a:r>
            <a:r>
              <a:rPr sz="3200" spc="110" dirty="0">
                <a:latin typeface="Microsoft Sans Serif"/>
                <a:cs typeface="Microsoft Sans Serif"/>
              </a:rPr>
              <a:t>(drone </a:t>
            </a:r>
            <a:r>
              <a:rPr sz="3200" spc="75" dirty="0">
                <a:latin typeface="Microsoft Sans Serif"/>
                <a:cs typeface="Microsoft Sans Serif"/>
              </a:rPr>
              <a:t>ship) </a:t>
            </a:r>
            <a:r>
              <a:rPr sz="3200" spc="155" dirty="0">
                <a:latin typeface="Microsoft Sans Serif"/>
                <a:cs typeface="Microsoft Sans Serif"/>
              </a:rPr>
              <a:t>or </a:t>
            </a:r>
            <a:r>
              <a:rPr sz="3200" spc="55" dirty="0">
                <a:latin typeface="Microsoft Sans Serif"/>
                <a:cs typeface="Microsoft Sans Serif"/>
              </a:rPr>
              <a:t>Success </a:t>
            </a:r>
            <a:r>
              <a:rPr sz="3200" spc="60" dirty="0">
                <a:latin typeface="Microsoft Sans Serif"/>
                <a:cs typeface="Microsoft Sans Serif"/>
              </a:rPr>
              <a:t> </a:t>
            </a:r>
            <a:r>
              <a:rPr sz="3200" spc="140" dirty="0">
                <a:latin typeface="Microsoft Sans Serif"/>
                <a:cs typeface="Microsoft Sans Serif"/>
              </a:rPr>
              <a:t>(ground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75" dirty="0">
                <a:latin typeface="Microsoft Sans Serif"/>
                <a:cs typeface="Microsoft Sans Serif"/>
              </a:rPr>
              <a:t>pad))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45" dirty="0">
                <a:latin typeface="Microsoft Sans Serif"/>
                <a:cs typeface="Microsoft Sans Serif"/>
              </a:rPr>
              <a:t>between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the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25" dirty="0">
                <a:latin typeface="Microsoft Sans Serif"/>
                <a:cs typeface="Microsoft Sans Serif"/>
              </a:rPr>
              <a:t>date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2010-06-04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14" dirty="0">
                <a:latin typeface="Microsoft Sans Serif"/>
                <a:cs typeface="Microsoft Sans Serif"/>
              </a:rPr>
              <a:t>and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60" dirty="0">
                <a:latin typeface="Microsoft Sans Serif"/>
                <a:cs typeface="Microsoft Sans Serif"/>
              </a:rPr>
              <a:t>2017-03-20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20" dirty="0">
                <a:latin typeface="Microsoft Sans Serif"/>
                <a:cs typeface="Microsoft Sans Serif"/>
              </a:rPr>
              <a:t>in</a:t>
            </a:r>
            <a:r>
              <a:rPr sz="3200" spc="5" dirty="0">
                <a:latin typeface="Microsoft Sans Serif"/>
                <a:cs typeface="Microsoft Sans Serif"/>
              </a:rPr>
              <a:t> </a:t>
            </a:r>
            <a:r>
              <a:rPr sz="3200" spc="140" dirty="0">
                <a:latin typeface="Microsoft Sans Serif"/>
                <a:cs typeface="Microsoft Sans Serif"/>
              </a:rPr>
              <a:t>descending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85" dirty="0">
                <a:latin typeface="Microsoft Sans Serif"/>
                <a:cs typeface="Microsoft Sans Serif"/>
              </a:rPr>
              <a:t>order.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0" y="2460659"/>
            <a:ext cx="7728070" cy="6944465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6350" marR="5080" indent="-342900" algn="just">
              <a:lnSpc>
                <a:spcPct val="108800"/>
              </a:lnSpc>
              <a:spcBef>
                <a:spcPts val="1215"/>
              </a:spcBef>
              <a:buFont typeface="Arial" panose="020B0604020202020204" pitchFamily="34" charset="0"/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 </a:t>
            </a:r>
            <a:r>
              <a:rPr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line.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Earth.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Anything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1670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km/hour.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launched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goes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space,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launching.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inertia. </a:t>
            </a:r>
            <a:r>
              <a:rPr sz="2400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spacecraft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enough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orbit.</a:t>
            </a:r>
            <a:endParaRPr lang="en-US" sz="2400" spc="1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0" marR="5080" indent="-342900" algn="just">
              <a:lnSpc>
                <a:spcPct val="108800"/>
              </a:lnSpc>
              <a:spcBef>
                <a:spcPts val="1215"/>
              </a:spcBef>
              <a:buFont typeface="Arial" panose="020B0604020202020204" pitchFamily="34" charset="0"/>
              <a:buChar char="•"/>
              <a:tabLst>
                <a:tab pos="1214755" algn="l"/>
                <a:tab pos="1215390" algn="l"/>
              </a:tabLst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6350" marR="244475" indent="-342900" algn="just">
              <a:lnSpc>
                <a:spcPct val="108800"/>
              </a:lnSpc>
              <a:spcBef>
                <a:spcPts val="1205"/>
              </a:spcBef>
              <a:buFont typeface="Arial" panose="020B0604020202020204" pitchFamily="34" charset="0"/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 </a:t>
            </a:r>
            <a:r>
              <a:rPr sz="2400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coast,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launching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rockets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minimises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6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debris 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exploding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15634" y="3272794"/>
            <a:ext cx="7975600" cy="6229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6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colour-labeled</a:t>
            </a:r>
            <a:r>
              <a:rPr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</a:t>
            </a:r>
            <a:r>
              <a:rPr sz="3600" spc="-1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sz="36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</a:t>
            </a:r>
            <a:r>
              <a:rPr sz="36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</a:t>
            </a:r>
            <a:r>
              <a:rPr sz="36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sz="36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sz="36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36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 </a:t>
            </a: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sz="3600" spc="-10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600" spc="105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600" spc="-15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600" spc="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een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6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ucc</a:t>
            </a:r>
            <a:r>
              <a:rPr sz="36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ssful 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600" spc="-40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600" spc="17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3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ailed</a:t>
            </a:r>
            <a:r>
              <a:rPr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LC-39A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3600" spc="-10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51200"/>
          <a:stretch/>
        </p:blipFill>
        <p:spPr>
          <a:xfrm>
            <a:off x="4276895" y="1061078"/>
            <a:ext cx="11619792" cy="8597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237412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6350" marR="5080" indent="-342900">
              <a:lnSpc>
                <a:spcPct val="110500"/>
              </a:lnSpc>
              <a:spcBef>
                <a:spcPts val="1165"/>
              </a:spcBef>
              <a:buFont typeface="Arial" panose="020B0604020202020204" pitchFamily="34" charset="0"/>
              <a:buChar char="•"/>
              <a:tabLst>
                <a:tab pos="1200785" algn="l"/>
                <a:tab pos="1201420" algn="l"/>
              </a:tabLst>
            </a:pP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CCAFS  SLC-40 </a:t>
            </a:r>
            <a:r>
              <a:rPr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2400" spc="-5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railway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.31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highway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1.92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coastline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9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CCAfS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SLC-40 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spc="-5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closest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</a:t>
            </a:r>
            <a:r>
              <a:rPr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Cape Canaveral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km).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rocket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2400" spc="-5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 </a:t>
            </a:r>
            <a:r>
              <a:rPr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distances 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15-20 </a:t>
            </a:r>
            <a:r>
              <a:rPr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 </a:t>
            </a:r>
            <a:r>
              <a:rPr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</a:t>
            </a:r>
            <a:r>
              <a:rPr sz="2400" spc="-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seconds.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potentially </a:t>
            </a:r>
            <a:r>
              <a:rPr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dangerous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populated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378C4-1C7F-B9B9-7E1C-94222984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650" y="3545934"/>
            <a:ext cx="8413870" cy="636696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496362" y="3221476"/>
            <a:ext cx="9587438" cy="57077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37845" marR="40005" algn="just">
              <a:lnSpc>
                <a:spcPct val="90000"/>
              </a:lnSpc>
              <a:spcBef>
                <a:spcPts val="95"/>
              </a:spcBef>
            </a:pP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 </a:t>
            </a:r>
            <a:r>
              <a:rPr lang="en-US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commercial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affordable.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Falcon </a:t>
            </a:r>
            <a:r>
              <a:rPr lang="en-US" sz="2400" spc="-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rocket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website, </a:t>
            </a:r>
            <a:r>
              <a:rPr lang="en-US" sz="2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dollars;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upward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dollars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each,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spc="-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stage.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land,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cost </a:t>
            </a:r>
            <a:r>
              <a:rPr lang="en-US" sz="2400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launch. 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7845" marR="40005" algn="just">
              <a:lnSpc>
                <a:spcPct val="90000"/>
              </a:lnSpc>
              <a:spcBef>
                <a:spcPts val="95"/>
              </a:spcBef>
            </a:pPr>
            <a:endParaRPr lang="en-US" sz="2100" spc="125" dirty="0"/>
          </a:p>
          <a:p>
            <a:pPr marL="537845" marR="40005" algn="just">
              <a:lnSpc>
                <a:spcPct val="90000"/>
              </a:lnSpc>
              <a:spcBef>
                <a:spcPts val="95"/>
              </a:spcBef>
            </a:pP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answered: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7845" marR="40005" algn="just">
              <a:lnSpc>
                <a:spcPct val="90000"/>
              </a:lnSpc>
              <a:spcBef>
                <a:spcPts val="95"/>
              </a:spcBef>
            </a:pPr>
            <a:endParaRPr lang="en-US" sz="2400" spc="1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0745" marR="40005" indent="-342900" algn="just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mass,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site,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0745" indent="-342900" algn="just">
              <a:lnSpc>
                <a:spcPct val="90000"/>
              </a:lnSpc>
              <a:spcBef>
                <a:spcPts val="305"/>
              </a:spcBef>
              <a:buFont typeface="Arial" panose="020B0604020202020204" pitchFamily="34" charset="0"/>
              <a:buChar char="•"/>
            </a:pP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flights,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orbits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0745" indent="-342900" algn="just">
              <a:lnSpc>
                <a:spcPct val="90000"/>
              </a:lnSpc>
              <a:spcBef>
                <a:spcPts val="305"/>
              </a:spcBef>
              <a:buFont typeface="Arial" panose="020B0604020202020204" pitchFamily="34" charset="0"/>
              <a:buChar char="•"/>
            </a:pPr>
            <a:endParaRPr lang="en-US" sz="2400" spc="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0745" indent="-342900" algn="just">
              <a:lnSpc>
                <a:spcPct val="90000"/>
              </a:lnSpc>
              <a:spcBef>
                <a:spcPts val="305"/>
              </a:spcBef>
              <a:buFont typeface="Arial" panose="020B0604020202020204" pitchFamily="34" charset="0"/>
              <a:buChar char="•"/>
            </a:pPr>
            <a:r>
              <a:rPr lang="en-US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landings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0745" marR="5080" indent="-342900" algn="just">
              <a:lnSpc>
                <a:spcPct val="90000"/>
              </a:lnSpc>
              <a:spcBef>
                <a:spcPts val="1365"/>
              </a:spcBef>
              <a:buFont typeface="Arial" panose="020B0604020202020204" pitchFamily="34" charset="0"/>
              <a:buChar char="•"/>
              <a:tabLst>
                <a:tab pos="974725" algn="l"/>
              </a:tabLst>
            </a:pP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sz="2400" spc="-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362" y="1159780"/>
            <a:ext cx="6400800" cy="8709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3050" y="4225674"/>
            <a:ext cx="3708579" cy="36993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0555391"/>
            <a:ext cx="20104100" cy="75325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10555393"/>
            <a:ext cx="13444614" cy="75325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124299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6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sites,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LC-39A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sz="3200" spc="-8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launches.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119491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600" spc="140" dirty="0">
                <a:latin typeface="Microsoft Sans Serif"/>
                <a:cs typeface="Microsoft Sans Serif"/>
              </a:rPr>
              <a:t>Explanation:</a:t>
            </a:r>
            <a:endParaRPr sz="3600" dirty="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200" spc="-125" dirty="0">
                <a:latin typeface="Microsoft Sans Serif"/>
                <a:cs typeface="Microsoft Sans Serif"/>
              </a:rPr>
              <a:t>KSC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30" dirty="0">
                <a:latin typeface="Microsoft Sans Serif"/>
                <a:cs typeface="Microsoft Sans Serif"/>
              </a:rPr>
              <a:t>LC-39A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5" dirty="0">
                <a:latin typeface="Microsoft Sans Serif"/>
                <a:cs typeface="Microsoft Sans Serif"/>
              </a:rPr>
              <a:t>has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50" dirty="0">
                <a:latin typeface="Microsoft Sans Serif"/>
                <a:cs typeface="Microsoft Sans Serif"/>
              </a:rPr>
              <a:t>the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25" dirty="0">
                <a:latin typeface="Microsoft Sans Serif"/>
                <a:cs typeface="Microsoft Sans Serif"/>
              </a:rPr>
              <a:t>highest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14" dirty="0">
                <a:latin typeface="Microsoft Sans Serif"/>
                <a:cs typeface="Microsoft Sans Serif"/>
              </a:rPr>
              <a:t>launch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65" dirty="0">
                <a:latin typeface="Microsoft Sans Serif"/>
                <a:cs typeface="Microsoft Sans Serif"/>
              </a:rPr>
              <a:t>success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95" dirty="0">
                <a:latin typeface="Microsoft Sans Serif"/>
                <a:cs typeface="Microsoft Sans Serif"/>
              </a:rPr>
              <a:t>rate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-50" dirty="0">
                <a:latin typeface="Microsoft Sans Serif"/>
                <a:cs typeface="Microsoft Sans Serif"/>
              </a:rPr>
              <a:t>(76.9%)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85" dirty="0">
                <a:latin typeface="Microsoft Sans Serif"/>
                <a:cs typeface="Microsoft Sans Serif"/>
              </a:rPr>
              <a:t>with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-55" dirty="0">
                <a:latin typeface="Microsoft Sans Serif"/>
                <a:cs typeface="Microsoft Sans Serif"/>
              </a:rPr>
              <a:t>10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90" dirty="0">
                <a:latin typeface="Microsoft Sans Serif"/>
                <a:cs typeface="Microsoft Sans Serif"/>
              </a:rPr>
              <a:t>successful</a:t>
            </a:r>
            <a:r>
              <a:rPr sz="3200" dirty="0">
                <a:latin typeface="Microsoft Sans Serif"/>
                <a:cs typeface="Microsoft Sans Serif"/>
              </a:rPr>
              <a:t> </a:t>
            </a:r>
            <a:r>
              <a:rPr sz="3200" spc="110" dirty="0">
                <a:latin typeface="Microsoft Sans Serif"/>
                <a:cs typeface="Microsoft Sans Serif"/>
              </a:rPr>
              <a:t>and </a:t>
            </a:r>
            <a:r>
              <a:rPr sz="3200" spc="-890" dirty="0">
                <a:latin typeface="Microsoft Sans Serif"/>
                <a:cs typeface="Microsoft Sans Serif"/>
              </a:rPr>
              <a:t> </a:t>
            </a:r>
            <a:r>
              <a:rPr sz="3200" spc="125" dirty="0">
                <a:latin typeface="Microsoft Sans Serif"/>
                <a:cs typeface="Microsoft Sans Serif"/>
              </a:rPr>
              <a:t>only</a:t>
            </a:r>
            <a:r>
              <a:rPr sz="3200" spc="-10" dirty="0">
                <a:latin typeface="Microsoft Sans Serif"/>
                <a:cs typeface="Microsoft Sans Serif"/>
              </a:rPr>
              <a:t> </a:t>
            </a:r>
            <a:r>
              <a:rPr sz="3200" spc="160" dirty="0">
                <a:latin typeface="Microsoft Sans Serif"/>
                <a:cs typeface="Microsoft Sans Serif"/>
              </a:rPr>
              <a:t>3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100" dirty="0">
                <a:latin typeface="Microsoft Sans Serif"/>
                <a:cs typeface="Microsoft Sans Serif"/>
              </a:rPr>
              <a:t>failed</a:t>
            </a:r>
            <a:r>
              <a:rPr sz="3200" spc="-5" dirty="0">
                <a:latin typeface="Microsoft Sans Serif"/>
                <a:cs typeface="Microsoft Sans Serif"/>
              </a:rPr>
              <a:t> </a:t>
            </a:r>
            <a:r>
              <a:rPr sz="3200" spc="95" dirty="0">
                <a:latin typeface="Microsoft Sans Serif"/>
                <a:cs typeface="Microsoft Sans Serif"/>
              </a:rPr>
              <a:t>landings.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2930" y="5416684"/>
            <a:ext cx="5410200" cy="21540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 algn="just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200" spc="5" dirty="0">
                <a:latin typeface="Microsoft Sans Serif"/>
                <a:cs typeface="Microsoft Sans Serif"/>
              </a:rPr>
              <a:t>The </a:t>
            </a:r>
            <a:r>
              <a:rPr sz="3200" spc="135" dirty="0">
                <a:latin typeface="Microsoft Sans Serif"/>
                <a:cs typeface="Microsoft Sans Serif"/>
              </a:rPr>
              <a:t>charts </a:t>
            </a:r>
            <a:r>
              <a:rPr sz="3200" spc="130" dirty="0">
                <a:latin typeface="Microsoft Sans Serif"/>
                <a:cs typeface="Microsoft Sans Serif"/>
              </a:rPr>
              <a:t>show </a:t>
            </a:r>
            <a:r>
              <a:rPr sz="3200" spc="135" dirty="0">
                <a:latin typeface="Microsoft Sans Serif"/>
                <a:cs typeface="Microsoft Sans Serif"/>
              </a:rPr>
              <a:t> </a:t>
            </a:r>
            <a:r>
              <a:rPr sz="3200" spc="180" dirty="0">
                <a:latin typeface="Microsoft Sans Serif"/>
                <a:cs typeface="Microsoft Sans Serif"/>
              </a:rPr>
              <a:t>that </a:t>
            </a:r>
            <a:r>
              <a:rPr sz="3200" spc="90" dirty="0">
                <a:latin typeface="Microsoft Sans Serif"/>
                <a:cs typeface="Microsoft Sans Serif"/>
              </a:rPr>
              <a:t>payloads </a:t>
            </a:r>
            <a:r>
              <a:rPr sz="3200" spc="95" dirty="0">
                <a:latin typeface="Microsoft Sans Serif"/>
                <a:cs typeface="Microsoft Sans Serif"/>
              </a:rPr>
              <a:t> </a:t>
            </a:r>
            <a:r>
              <a:rPr sz="3200" spc="165" dirty="0">
                <a:latin typeface="Microsoft Sans Serif"/>
                <a:cs typeface="Microsoft Sans Serif"/>
              </a:rPr>
              <a:t>between </a:t>
            </a:r>
            <a:r>
              <a:rPr sz="3200" spc="365" dirty="0">
                <a:latin typeface="Microsoft Sans Serif"/>
                <a:cs typeface="Microsoft Sans Serif"/>
              </a:rPr>
              <a:t>2000 </a:t>
            </a:r>
            <a:r>
              <a:rPr sz="3200" spc="370" dirty="0">
                <a:latin typeface="Microsoft Sans Serif"/>
                <a:cs typeface="Microsoft Sans Serif"/>
              </a:rPr>
              <a:t> </a:t>
            </a:r>
            <a:r>
              <a:rPr sz="3200" spc="130" dirty="0">
                <a:latin typeface="Microsoft Sans Serif"/>
                <a:cs typeface="Microsoft Sans Serif"/>
              </a:rPr>
              <a:t>and</a:t>
            </a:r>
            <a:r>
              <a:rPr sz="3200" spc="-30" dirty="0">
                <a:latin typeface="Microsoft Sans Serif"/>
                <a:cs typeface="Microsoft Sans Serif"/>
              </a:rPr>
              <a:t> </a:t>
            </a:r>
            <a:r>
              <a:rPr sz="3200" spc="295" dirty="0">
                <a:latin typeface="Microsoft Sans Serif"/>
                <a:cs typeface="Microsoft Sans Serif"/>
              </a:rPr>
              <a:t>5500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155" dirty="0">
                <a:latin typeface="Microsoft Sans Serif"/>
                <a:cs typeface="Microsoft Sans Serif"/>
              </a:rPr>
              <a:t>kg</a:t>
            </a:r>
            <a:r>
              <a:rPr sz="3200" spc="-25" dirty="0">
                <a:latin typeface="Microsoft Sans Serif"/>
                <a:cs typeface="Microsoft Sans Serif"/>
              </a:rPr>
              <a:t> </a:t>
            </a:r>
            <a:r>
              <a:rPr sz="3200" spc="40" dirty="0">
                <a:latin typeface="Microsoft Sans Serif"/>
                <a:cs typeface="Microsoft Sans Serif"/>
              </a:rPr>
              <a:t>have </a:t>
            </a:r>
            <a:r>
              <a:rPr sz="3200" spc="-1035" dirty="0">
                <a:latin typeface="Microsoft Sans Serif"/>
                <a:cs typeface="Microsoft Sans Serif"/>
              </a:rPr>
              <a:t> </a:t>
            </a:r>
            <a:r>
              <a:rPr sz="3200" spc="175" dirty="0">
                <a:latin typeface="Microsoft Sans Serif"/>
                <a:cs typeface="Microsoft Sans Serif"/>
              </a:rPr>
              <a:t>the </a:t>
            </a:r>
            <a:r>
              <a:rPr sz="3200" spc="145" dirty="0">
                <a:latin typeface="Microsoft Sans Serif"/>
                <a:cs typeface="Microsoft Sans Serif"/>
              </a:rPr>
              <a:t>highest </a:t>
            </a:r>
            <a:r>
              <a:rPr sz="3200" spc="150" dirty="0">
                <a:latin typeface="Microsoft Sans Serif"/>
                <a:cs typeface="Microsoft Sans Serif"/>
              </a:rPr>
              <a:t> </a:t>
            </a:r>
            <a:r>
              <a:rPr sz="3200" spc="75" dirty="0">
                <a:latin typeface="Microsoft Sans Serif"/>
                <a:cs typeface="Microsoft Sans Serif"/>
              </a:rPr>
              <a:t>success</a:t>
            </a:r>
            <a:r>
              <a:rPr sz="3200" spc="-15" dirty="0">
                <a:latin typeface="Microsoft Sans Serif"/>
                <a:cs typeface="Microsoft Sans Serif"/>
              </a:rPr>
              <a:t> </a:t>
            </a:r>
            <a:r>
              <a:rPr sz="3200" spc="90" dirty="0">
                <a:latin typeface="Microsoft Sans Serif"/>
                <a:cs typeface="Microsoft Sans Serif"/>
              </a:rPr>
              <a:t>rate.</a:t>
            </a:r>
            <a:endParaRPr sz="32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450" y="3373280"/>
            <a:ext cx="7668895" cy="5582747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200" spc="125" dirty="0">
                <a:latin typeface="Microsoft Sans Serif"/>
                <a:cs typeface="Microsoft Sans Serif"/>
              </a:rPr>
              <a:t>Explanation:</a:t>
            </a:r>
            <a:endParaRPr sz="3200" dirty="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2800" spc="5" dirty="0">
                <a:latin typeface="Microsoft Sans Serif"/>
                <a:cs typeface="Microsoft Sans Serif"/>
              </a:rPr>
              <a:t>Based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35" dirty="0">
                <a:latin typeface="Microsoft Sans Serif"/>
                <a:cs typeface="Microsoft Sans Serif"/>
              </a:rPr>
              <a:t>on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30" dirty="0">
                <a:latin typeface="Microsoft Sans Serif"/>
                <a:cs typeface="Microsoft Sans Serif"/>
              </a:rPr>
              <a:t>the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scores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75" dirty="0">
                <a:latin typeface="Microsoft Sans Serif"/>
                <a:cs typeface="Microsoft Sans Serif"/>
              </a:rPr>
              <a:t>of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30" dirty="0">
                <a:latin typeface="Microsoft Sans Serif"/>
                <a:cs typeface="Microsoft Sans Serif"/>
              </a:rPr>
              <a:t>the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Test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Set, </a:t>
            </a:r>
            <a:r>
              <a:rPr sz="2800" spc="-780" dirty="0">
                <a:latin typeface="Microsoft Sans Serif"/>
                <a:cs typeface="Microsoft Sans Serif"/>
              </a:rPr>
              <a:t> </a:t>
            </a:r>
            <a:r>
              <a:rPr sz="2800" spc="110" dirty="0">
                <a:latin typeface="Microsoft Sans Serif"/>
                <a:cs typeface="Microsoft Sans Serif"/>
              </a:rPr>
              <a:t>we </a:t>
            </a:r>
            <a:r>
              <a:rPr sz="2800" spc="100" dirty="0">
                <a:latin typeface="Microsoft Sans Serif"/>
                <a:cs typeface="Microsoft Sans Serif"/>
              </a:rPr>
              <a:t>can </a:t>
            </a:r>
            <a:r>
              <a:rPr sz="2800" spc="170" dirty="0">
                <a:latin typeface="Microsoft Sans Serif"/>
                <a:cs typeface="Microsoft Sans Serif"/>
              </a:rPr>
              <a:t>not </a:t>
            </a:r>
            <a:r>
              <a:rPr sz="2800" spc="130" dirty="0">
                <a:latin typeface="Microsoft Sans Serif"/>
                <a:cs typeface="Microsoft Sans Serif"/>
              </a:rPr>
              <a:t>con</a:t>
            </a:r>
            <a:r>
              <a:rPr sz="2800" spc="130" dirty="0">
                <a:latin typeface="Times New Roman"/>
                <a:cs typeface="Times New Roman"/>
              </a:rPr>
              <a:t>f</a:t>
            </a:r>
            <a:r>
              <a:rPr sz="2800" spc="130" dirty="0">
                <a:latin typeface="Microsoft Sans Serif"/>
                <a:cs typeface="Microsoft Sans Serif"/>
              </a:rPr>
              <a:t>irm </a:t>
            </a:r>
            <a:r>
              <a:rPr sz="2800" spc="155" dirty="0">
                <a:latin typeface="Microsoft Sans Serif"/>
                <a:cs typeface="Microsoft Sans Serif"/>
              </a:rPr>
              <a:t>which </a:t>
            </a:r>
            <a:r>
              <a:rPr sz="2800" spc="165" dirty="0">
                <a:latin typeface="Microsoft Sans Serif"/>
                <a:cs typeface="Microsoft Sans Serif"/>
              </a:rPr>
              <a:t>method </a:t>
            </a:r>
            <a:r>
              <a:rPr sz="2800" spc="170" dirty="0">
                <a:latin typeface="Microsoft Sans Serif"/>
                <a:cs typeface="Microsoft Sans Serif"/>
              </a:rPr>
              <a:t> </a:t>
            </a:r>
            <a:r>
              <a:rPr sz="2800" spc="125" dirty="0">
                <a:latin typeface="Microsoft Sans Serif"/>
                <a:cs typeface="Microsoft Sans Serif"/>
              </a:rPr>
              <a:t>performs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90" dirty="0">
                <a:latin typeface="Microsoft Sans Serif"/>
                <a:cs typeface="Microsoft Sans Serif"/>
              </a:rPr>
              <a:t>best.</a:t>
            </a:r>
            <a:endParaRPr sz="2800" dirty="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2800" spc="25" dirty="0">
                <a:latin typeface="Microsoft Sans Serif"/>
                <a:cs typeface="Microsoft Sans Serif"/>
              </a:rPr>
              <a:t>Same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Test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50" dirty="0">
                <a:latin typeface="Microsoft Sans Serif"/>
                <a:cs typeface="Microsoft Sans Serif"/>
              </a:rPr>
              <a:t>Set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scores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75" dirty="0">
                <a:latin typeface="Microsoft Sans Serif"/>
                <a:cs typeface="Microsoft Sans Serif"/>
              </a:rPr>
              <a:t>may</a:t>
            </a:r>
            <a:r>
              <a:rPr sz="2800" dirty="0">
                <a:latin typeface="Microsoft Sans Serif"/>
                <a:cs typeface="Microsoft Sans Serif"/>
              </a:rPr>
              <a:t> </a:t>
            </a:r>
            <a:r>
              <a:rPr sz="2800" spc="125" dirty="0">
                <a:latin typeface="Microsoft Sans Serif"/>
                <a:cs typeface="Microsoft Sans Serif"/>
              </a:rPr>
              <a:t>be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125" dirty="0">
                <a:latin typeface="Microsoft Sans Serif"/>
                <a:cs typeface="Microsoft Sans Serif"/>
              </a:rPr>
              <a:t>due </a:t>
            </a:r>
            <a:r>
              <a:rPr sz="2800" spc="-780" dirty="0">
                <a:latin typeface="Microsoft Sans Serif"/>
                <a:cs typeface="Microsoft Sans Serif"/>
              </a:rPr>
              <a:t> </a:t>
            </a:r>
            <a:r>
              <a:rPr sz="2800" spc="190" dirty="0">
                <a:latin typeface="Microsoft Sans Serif"/>
                <a:cs typeface="Microsoft Sans Serif"/>
              </a:rPr>
              <a:t>to </a:t>
            </a:r>
            <a:r>
              <a:rPr sz="2800" spc="130" dirty="0">
                <a:latin typeface="Microsoft Sans Serif"/>
                <a:cs typeface="Microsoft Sans Serif"/>
              </a:rPr>
              <a:t>the </a:t>
            </a:r>
            <a:r>
              <a:rPr sz="2800" spc="60" dirty="0">
                <a:latin typeface="Microsoft Sans Serif"/>
                <a:cs typeface="Microsoft Sans Serif"/>
              </a:rPr>
              <a:t>small </a:t>
            </a:r>
            <a:r>
              <a:rPr sz="2800" spc="114" dirty="0">
                <a:latin typeface="Microsoft Sans Serif"/>
                <a:cs typeface="Microsoft Sans Serif"/>
              </a:rPr>
              <a:t>test </a:t>
            </a:r>
            <a:r>
              <a:rPr sz="2800" spc="80" dirty="0">
                <a:latin typeface="Microsoft Sans Serif"/>
                <a:cs typeface="Microsoft Sans Serif"/>
              </a:rPr>
              <a:t>sample </a:t>
            </a:r>
            <a:r>
              <a:rPr sz="2800" dirty="0">
                <a:latin typeface="Microsoft Sans Serif"/>
                <a:cs typeface="Microsoft Sans Serif"/>
              </a:rPr>
              <a:t>size </a:t>
            </a:r>
            <a:r>
              <a:rPr sz="2800" spc="-114" dirty="0">
                <a:latin typeface="Microsoft Sans Serif"/>
                <a:cs typeface="Microsoft Sans Serif"/>
              </a:rPr>
              <a:t>(18 </a:t>
            </a:r>
            <a:r>
              <a:rPr sz="2800" spc="-110" dirty="0">
                <a:latin typeface="Microsoft Sans Serif"/>
                <a:cs typeface="Microsoft Sans Serif"/>
              </a:rPr>
              <a:t> </a:t>
            </a:r>
            <a:r>
              <a:rPr sz="2800" spc="45" dirty="0">
                <a:latin typeface="Microsoft Sans Serif"/>
                <a:cs typeface="Microsoft Sans Serif"/>
              </a:rPr>
              <a:t>samples).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50" dirty="0">
                <a:latin typeface="Microsoft Sans Serif"/>
                <a:cs typeface="Microsoft Sans Serif"/>
              </a:rPr>
              <a:t>Therefore,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110" dirty="0">
                <a:latin typeface="Microsoft Sans Serif"/>
                <a:cs typeface="Microsoft Sans Serif"/>
              </a:rPr>
              <a:t>we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120" dirty="0">
                <a:latin typeface="Microsoft Sans Serif"/>
                <a:cs typeface="Microsoft Sans Serif"/>
              </a:rPr>
              <a:t>tested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all </a:t>
            </a:r>
            <a:r>
              <a:rPr sz="2800" spc="-785" dirty="0">
                <a:latin typeface="Microsoft Sans Serif"/>
                <a:cs typeface="Microsoft Sans Serif"/>
              </a:rPr>
              <a:t> </a:t>
            </a:r>
            <a:r>
              <a:rPr sz="2800" spc="135" dirty="0">
                <a:latin typeface="Microsoft Sans Serif"/>
                <a:cs typeface="Microsoft Sans Serif"/>
              </a:rPr>
              <a:t>methods </a:t>
            </a:r>
            <a:r>
              <a:rPr sz="2800" spc="70" dirty="0">
                <a:latin typeface="Microsoft Sans Serif"/>
                <a:cs typeface="Microsoft Sans Serif"/>
              </a:rPr>
              <a:t>based </a:t>
            </a:r>
            <a:r>
              <a:rPr sz="2800" spc="135" dirty="0">
                <a:latin typeface="Microsoft Sans Serif"/>
                <a:cs typeface="Microsoft Sans Serif"/>
              </a:rPr>
              <a:t>on </a:t>
            </a:r>
            <a:r>
              <a:rPr sz="2800" spc="130" dirty="0">
                <a:latin typeface="Microsoft Sans Serif"/>
                <a:cs typeface="Microsoft Sans Serif"/>
              </a:rPr>
              <a:t>the </a:t>
            </a:r>
            <a:r>
              <a:rPr sz="2800" spc="125" dirty="0">
                <a:latin typeface="Microsoft Sans Serif"/>
                <a:cs typeface="Microsoft Sans Serif"/>
              </a:rPr>
              <a:t>whole </a:t>
            </a:r>
            <a:r>
              <a:rPr sz="2800" spc="130" dirty="0">
                <a:latin typeface="Microsoft Sans Serif"/>
                <a:cs typeface="Microsoft Sans Serif"/>
              </a:rPr>
              <a:t> </a:t>
            </a:r>
            <a:r>
              <a:rPr sz="2800" spc="40" dirty="0">
                <a:latin typeface="Microsoft Sans Serif"/>
                <a:cs typeface="Microsoft Sans Serif"/>
              </a:rPr>
              <a:t>Dataset.</a:t>
            </a:r>
            <a:endParaRPr sz="2800" dirty="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endParaRPr sz="2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8850" y="5117566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70902" y="4435475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802018"/>
            <a:ext cx="2268855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xplan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590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400" spc="55" dirty="0">
                <a:latin typeface="Microsoft Sans Serif"/>
                <a:cs typeface="Microsoft Sans Serif"/>
              </a:rPr>
              <a:t>Examining </a:t>
            </a:r>
            <a:r>
              <a:rPr sz="2400" spc="114" dirty="0">
                <a:latin typeface="Microsoft Sans Serif"/>
                <a:cs typeface="Microsoft Sans Serif"/>
              </a:rPr>
              <a:t>the </a:t>
            </a:r>
            <a:r>
              <a:rPr sz="2400" spc="105" dirty="0">
                <a:latin typeface="Microsoft Sans Serif"/>
                <a:cs typeface="Microsoft Sans Serif"/>
              </a:rPr>
              <a:t>confusion </a:t>
            </a:r>
            <a:r>
              <a:rPr sz="2400" spc="90" dirty="0">
                <a:latin typeface="Microsoft Sans Serif"/>
                <a:cs typeface="Microsoft Sans Serif"/>
              </a:rPr>
              <a:t>matrix, </a:t>
            </a:r>
            <a:r>
              <a:rPr sz="2400" spc="95" dirty="0">
                <a:latin typeface="Microsoft Sans Serif"/>
                <a:cs typeface="Microsoft Sans Serif"/>
              </a:rPr>
              <a:t>we </a:t>
            </a:r>
            <a:r>
              <a:rPr sz="2400" dirty="0">
                <a:latin typeface="Microsoft Sans Serif"/>
                <a:cs typeface="Microsoft Sans Serif"/>
              </a:rPr>
              <a:t>see </a:t>
            </a:r>
            <a:r>
              <a:rPr sz="2400" spc="-69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that </a:t>
            </a:r>
            <a:r>
              <a:rPr sz="2400" spc="105" dirty="0">
                <a:latin typeface="Microsoft Sans Serif"/>
                <a:cs typeface="Microsoft Sans Serif"/>
              </a:rPr>
              <a:t>logistic </a:t>
            </a:r>
            <a:r>
              <a:rPr sz="2400" spc="60" dirty="0">
                <a:latin typeface="Microsoft Sans Serif"/>
                <a:cs typeface="Microsoft Sans Serif"/>
              </a:rPr>
              <a:t>regression </a:t>
            </a:r>
            <a:r>
              <a:rPr sz="2400" spc="85" dirty="0">
                <a:latin typeface="Microsoft Sans Serif"/>
                <a:cs typeface="Microsoft Sans Serif"/>
              </a:rPr>
              <a:t>can </a:t>
            </a:r>
            <a:r>
              <a:rPr sz="2400" spc="90" dirty="0">
                <a:latin typeface="Microsoft Sans Serif"/>
                <a:cs typeface="Microsoft Sans Serif"/>
              </a:rPr>
              <a:t>distinguish 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between </a:t>
            </a:r>
            <a:r>
              <a:rPr sz="2400" spc="114" dirty="0">
                <a:latin typeface="Microsoft Sans Serif"/>
                <a:cs typeface="Microsoft Sans Serif"/>
              </a:rPr>
              <a:t>the </a:t>
            </a:r>
            <a:r>
              <a:rPr sz="2400" spc="110" dirty="0">
                <a:latin typeface="Microsoft Sans Serif"/>
                <a:cs typeface="Microsoft Sans Serif"/>
              </a:rPr>
              <a:t>different </a:t>
            </a:r>
            <a:r>
              <a:rPr sz="2400" spc="10" dirty="0">
                <a:latin typeface="Microsoft Sans Serif"/>
                <a:cs typeface="Microsoft Sans Serif"/>
              </a:rPr>
              <a:t>classes. </a:t>
            </a:r>
            <a:r>
              <a:rPr sz="2400" spc="-60" dirty="0">
                <a:latin typeface="Microsoft Sans Serif"/>
                <a:cs typeface="Microsoft Sans Serif"/>
              </a:rPr>
              <a:t>We </a:t>
            </a:r>
            <a:r>
              <a:rPr sz="2400" dirty="0">
                <a:latin typeface="Microsoft Sans Serif"/>
                <a:cs typeface="Microsoft Sans Serif"/>
              </a:rPr>
              <a:t>see 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that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major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problem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is</a:t>
            </a:r>
            <a:r>
              <a:rPr sz="2400" spc="-15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false</a:t>
            </a:r>
            <a:r>
              <a:rPr sz="2400" spc="-1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positives.</a:t>
            </a:r>
            <a:endParaRPr sz="24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7618" y="3027384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15782" y="3115123"/>
            <a:ext cx="11359515" cy="61253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28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sz="2800" spc="-8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Equator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sz="2800" spc="-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28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LC-39A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launches </a:t>
            </a:r>
            <a:r>
              <a:rPr sz="2800" spc="-8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2800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</a:t>
            </a:r>
            <a:r>
              <a:rPr sz="28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S-L</a:t>
            </a:r>
            <a:r>
              <a:rPr sz="2800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sz="28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800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</a:t>
            </a:r>
            <a:r>
              <a:rPr sz="28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71250" y="4077063"/>
            <a:ext cx="4916805" cy="3155223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5400" spc="145" dirty="0"/>
              <a:t>Special</a:t>
            </a:r>
            <a:r>
              <a:rPr sz="5400" spc="-160" dirty="0"/>
              <a:t> </a:t>
            </a:r>
            <a:r>
              <a:rPr sz="5400" spc="70" dirty="0"/>
              <a:t>Thanks</a:t>
            </a:r>
            <a:r>
              <a:rPr sz="5400" spc="-155" dirty="0"/>
              <a:t> </a:t>
            </a:r>
            <a:r>
              <a:rPr sz="5400" spc="245" dirty="0"/>
              <a:t>to</a:t>
            </a:r>
            <a:r>
              <a:rPr spc="245" dirty="0"/>
              <a:t>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650" y="2794660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1650" y="3372124"/>
            <a:ext cx="4179837" cy="43615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0450" y="2314409"/>
            <a:ext cx="10972800" cy="6477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 algn="just">
              <a:lnSpc>
                <a:spcPct val="90000"/>
              </a:lnSpc>
              <a:spcBef>
                <a:spcPts val="1860"/>
              </a:spcBef>
              <a:buFont typeface="Arial" panose="020B0604020202020204" pitchFamily="34" charset="0"/>
              <a:buChar char="•"/>
            </a:pP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5675" indent="-228600" algn="just">
              <a:lnSpc>
                <a:spcPct val="90000"/>
              </a:lnSpc>
              <a:spcBef>
                <a:spcPts val="1555"/>
              </a:spcBef>
              <a:buFont typeface="Arial" panose="020B0604020202020204" pitchFamily="34" charset="0"/>
              <a:buChar char="•"/>
              <a:tabLst>
                <a:tab pos="956310" algn="l"/>
              </a:tabLst>
            </a:pPr>
            <a:r>
              <a:rPr lang="en-US"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5675" indent="-228600" algn="just">
              <a:lnSpc>
                <a:spcPct val="90000"/>
              </a:lnSpc>
              <a:spcBef>
                <a:spcPts val="1545"/>
              </a:spcBef>
              <a:buFont typeface="Arial" panose="020B0604020202020204" pitchFamily="34" charset="0"/>
              <a:buChar char="•"/>
              <a:tabLst>
                <a:tab pos="956310" algn="l"/>
              </a:tabLst>
            </a:pPr>
            <a:r>
              <a:rPr lang="en-US"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Scrapping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-228600" algn="just">
              <a:lnSpc>
                <a:spcPct val="90000"/>
              </a:lnSpc>
              <a:spcBef>
                <a:spcPts val="2905"/>
              </a:spcBef>
              <a:buFont typeface="Arial" panose="020B0604020202020204" pitchFamily="34" charset="0"/>
              <a:buChar char="•"/>
            </a:pP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en-US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wrangling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5675" indent="-228600" algn="just">
              <a:lnSpc>
                <a:spcPct val="90000"/>
              </a:lnSpc>
              <a:spcBef>
                <a:spcPts val="1555"/>
              </a:spcBef>
              <a:buFont typeface="Arial" panose="020B0604020202020204" pitchFamily="34" charset="0"/>
              <a:buChar char="•"/>
              <a:tabLst>
                <a:tab pos="956310" algn="l"/>
              </a:tabLst>
            </a:pP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r>
              <a:rPr lang="en-US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5675" indent="-228600" algn="just">
              <a:lnSpc>
                <a:spcPct val="90000"/>
              </a:lnSpc>
              <a:spcBef>
                <a:spcPts val="1545"/>
              </a:spcBef>
              <a:buFont typeface="Arial" panose="020B0604020202020204" pitchFamily="34" charset="0"/>
              <a:buChar char="•"/>
              <a:tabLst>
                <a:tab pos="956310" algn="l"/>
              </a:tabLst>
            </a:pPr>
            <a:r>
              <a:rPr lang="en-US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5675" indent="-228600" algn="just">
              <a:lnSpc>
                <a:spcPct val="90000"/>
              </a:lnSpc>
              <a:spcBef>
                <a:spcPts val="1545"/>
              </a:spcBef>
              <a:buFont typeface="Arial" panose="020B0604020202020204" pitchFamily="34" charset="0"/>
              <a:buChar char="•"/>
              <a:tabLst>
                <a:tab pos="956310" algn="l"/>
              </a:tabLst>
            </a:pPr>
            <a:r>
              <a:rPr lang="en-US"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890" indent="-228600" algn="just">
              <a:lnSpc>
                <a:spcPct val="9000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en-US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(EDA)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2400" spc="-7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24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	</a:t>
            </a:r>
            <a:r>
              <a:rPr lang="en-US" sz="24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spc="10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 </a:t>
            </a:r>
            <a:r>
              <a:rPr lang="en-US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en-US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en-US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marL="12700" marR="8890" indent="-228600" algn="just">
              <a:lnSpc>
                <a:spcPct val="9000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endParaRPr lang="en-US" sz="2400" spc="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890" indent="-228600" algn="just">
              <a:lnSpc>
                <a:spcPct val="90000"/>
              </a:lnSpc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Building,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sz="2400" spc="-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9500"/>
              </a:lnSpc>
              <a:spcBef>
                <a:spcPts val="100"/>
              </a:spcBef>
            </a:pPr>
            <a:r>
              <a:rPr lang="en-US" sz="345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</a:t>
            </a:r>
            <a:r>
              <a:rPr lang="en-US" sz="3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3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-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</a:t>
            </a:r>
            <a:r>
              <a:rPr lang="en-US" sz="3450" spc="-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  <a:r>
              <a:rPr lang="en-US" sz="3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3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SpaceX’s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en-US" sz="345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5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entry.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F31E60E-4F27-3D67-460F-CA75917BC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597880"/>
              </p:ext>
            </p:extLst>
          </p:nvPr>
        </p:nvGraphicFramePr>
        <p:xfrm>
          <a:off x="1308125" y="3722006"/>
          <a:ext cx="17100550" cy="671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2294</Words>
  <Application>Microsoft Office PowerPoint</Application>
  <PresentationFormat>Custom</PresentationFormat>
  <Paragraphs>203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MT</vt:lpstr>
      <vt:lpstr>Calibri</vt:lpstr>
      <vt:lpstr>Calibri Light</vt:lpstr>
      <vt:lpstr>Courier New</vt:lpstr>
      <vt:lpstr>Microsoft Sans Serif</vt:lpstr>
      <vt:lpstr>Times New Roman</vt:lpstr>
      <vt:lpstr>Verdana</vt:lpstr>
      <vt:lpstr>Office Theme</vt:lpstr>
      <vt:lpstr>Abdul Haseeb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Scores and Accuracy of the Test Set</vt:lpstr>
      <vt:lpstr>Explanation:</vt:lpstr>
      <vt:lpstr>PowerPoint Presentation</vt:lpstr>
      <vt:lpstr>Special Thanks to: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Abdul Haseeb</cp:lastModifiedBy>
  <cp:revision>5</cp:revision>
  <dcterms:created xsi:type="dcterms:W3CDTF">2023-04-12T16:49:05Z</dcterms:created>
  <dcterms:modified xsi:type="dcterms:W3CDTF">2023-04-15T14:37:57Z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2023-04-12T00:00:00Z</vt:filetime>
  </property>
</Properties>
</file>